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Alfa Slab On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11" Type="http://schemas.openxmlformats.org/officeDocument/2006/relationships/slide" Target="slides/slide6.xml"/><Relationship Id="rId22" Type="http://schemas.openxmlformats.org/officeDocument/2006/relationships/font" Target="fonts/ProximaNova-italic.fntdata"/><Relationship Id="rId10" Type="http://schemas.openxmlformats.org/officeDocument/2006/relationships/slide" Target="slides/slide5.xml"/><Relationship Id="rId21" Type="http://schemas.openxmlformats.org/officeDocument/2006/relationships/font" Target="fonts/ProximaNova-bold.fntdata"/><Relationship Id="rId13" Type="http://schemas.openxmlformats.org/officeDocument/2006/relationships/slide" Target="slides/slide8.xml"/><Relationship Id="rId24" Type="http://schemas.openxmlformats.org/officeDocument/2006/relationships/font" Target="fonts/AlfaSlabOne-regular.fntdata"/><Relationship Id="rId12" Type="http://schemas.openxmlformats.org/officeDocument/2006/relationships/slide" Target="slides/slide7.xml"/><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verts.wallawalla.edu/Arthropoda/Crustacea/Malacostraca/Eumalacostraca/Eucarida/Decapoda/Brachyura/Family_Grapsidae/Hemigrapsus_oregonensisWhiteDLC2005e.jp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e1da6c4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e1da6c4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e1da6c4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e1da6c46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Aubrey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On the biochemical side, lactate concentrations provided confirmation of the stress response. The control group had the highest lactate levels; however they were continuously exposed to stressors (hands reaching in tank, crabs being pulled, etc.) which most likely contributed to the high levels. The high dose tank showed elevated levels compared to medium and low dose tanks, which is consistent with a strong metabolic stress response to caffeine.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e1da6c46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e1da6c46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Aubrey</a:t>
            </a:r>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Combined, these results stipulate that caffeine can induce behavior, metabolic and physiological stress in </a:t>
            </a:r>
            <a:r>
              <a:rPr i="1" lang="en" sz="1200">
                <a:solidFill>
                  <a:schemeClr val="dk1"/>
                </a:solidFill>
                <a:latin typeface="Times New Roman"/>
                <a:ea typeface="Times New Roman"/>
                <a:cs typeface="Times New Roman"/>
                <a:sym typeface="Times New Roman"/>
              </a:rPr>
              <a:t>H. oregonensis</a:t>
            </a:r>
            <a:r>
              <a:rPr lang="en" sz="1200">
                <a:solidFill>
                  <a:schemeClr val="dk1"/>
                </a:solidFill>
                <a:latin typeface="Times New Roman"/>
                <a:ea typeface="Times New Roman"/>
                <a:cs typeface="Times New Roman"/>
                <a:sym typeface="Times New Roman"/>
              </a:rPr>
              <a:t> over varied concentrations.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This suggests a decline in physical response likely due to cumulative caffeine exposure. </a:t>
            </a:r>
            <a:r>
              <a:rPr lang="en">
                <a:solidFill>
                  <a:schemeClr val="dk1"/>
                </a:solidFill>
                <a:latin typeface="Times New Roman"/>
                <a:ea typeface="Times New Roman"/>
                <a:cs typeface="Times New Roman"/>
                <a:sym typeface="Times New Roman"/>
              </a:rPr>
              <a:t>With mortality throughout all treatment levels, this suggests that even small concentrations of caffeine can compromise crab health over time.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5e1da6c46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5e1da6c46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Aubrey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study left us with a few questions and some ideas of what to do in moving forward with experiments in this topic. The first question is what would closer concentrations of caffeine do to our results? We picked three values, that were quite </a:t>
            </a:r>
            <a:r>
              <a:rPr lang="en"/>
              <a:t>separate</a:t>
            </a:r>
            <a:r>
              <a:rPr lang="en"/>
              <a:t> (by 5u/l) rather than like 2 u/l.  A limitation of this experiment was the </a:t>
            </a:r>
            <a:r>
              <a:rPr lang="en"/>
              <a:t>environmental</a:t>
            </a:r>
            <a:r>
              <a:rPr lang="en"/>
              <a:t> stressors of being moved around, other people reaching into tanks, etc. It’d be interesting to see if the </a:t>
            </a:r>
            <a:r>
              <a:rPr lang="en"/>
              <a:t>stress</a:t>
            </a:r>
            <a:r>
              <a:rPr lang="en"/>
              <a:t> results changed due to a calmer </a:t>
            </a:r>
            <a:r>
              <a:rPr lang="en"/>
              <a:t>environment</a:t>
            </a:r>
            <a:r>
              <a:rPr lang="en"/>
              <a:t> that was more controlled. Another curious point was how would long term exposure effect the crabs? We were able to do this experiment for two weeks, but often exposure could last longer than that. Especially if whatever is causing the exposure is leaking slowly.</a:t>
            </a:r>
            <a:endParaRPr/>
          </a:p>
          <a:p>
            <a:pPr indent="0" lvl="0" marL="0" rtl="0" algn="l">
              <a:spcBef>
                <a:spcPts val="0"/>
              </a:spcBef>
              <a:spcAft>
                <a:spcPts val="0"/>
              </a:spcAft>
              <a:buNone/>
            </a:pPr>
            <a:r>
              <a:rPr lang="en"/>
              <a:t>These are all future experiment parameters that we would consider in moving forward.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e1da6c46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e1da6c46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https://inverts.wallawalla.edu/Arthropoda/Crustacea/Malacostraca/Eumalacostraca/Eucarida/Decapoda/Brachyura/Family_Grapsidae/Hemigrapsus_oregonensisWhiteDLC2005e.jpg</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e1da6c4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e1da6c4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Beginning with the crabs that are the main focus of our experiment, we have the </a:t>
            </a:r>
            <a:r>
              <a:rPr i="1" lang="en"/>
              <a:t>Hemigrapsus oregonensis </a:t>
            </a:r>
            <a:r>
              <a:rPr lang="en"/>
              <a:t>commonly known as the hairy shore crab, </a:t>
            </a:r>
            <a:r>
              <a:rPr lang="en"/>
              <a:t>mudflat</a:t>
            </a:r>
            <a:r>
              <a:rPr lang="en"/>
              <a:t> crab, Oregon shore crab, etc. These are native crabs of the Pacific Northwest, ranging from Resurrection Bay, Alaska down to Baja California, Mexico that live in the intertidal zone, often around estuaries. These crabs are fairly small, only around 5 cm wide and can range in a wide variety of colors, often yellow, green, purple, white, red, etc. which often lead to them being misidentified for other crab species such as the purple shore crab and Eurasian green crab. Since these crabs inhabit the intertidal region, they are effective osmoregulators and can live in more hypo/hypersaline environments compared to other shore crabs. As will be seen soon, these crab’s close approximation to the shore exposes them more significantly to introduced </a:t>
            </a:r>
            <a:r>
              <a:rPr lang="en"/>
              <a:t>caffeine.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e1da6c46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e1da6c46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Now we get to the compound that our group wanted to focus on, caffeine. Caffeine is a common compound pollutant widely consumed by us and hence is a marker of anthropogenic activities. As a result, caffeine tends to enter our waterways and bypasses most filtration systems, reaching bodies of water in fairly small concentrations. Despite this, caffeine has proven itself to be detrimental to many organisms and generally affects their populations as caffeine is known to delay hatch time and embryo development.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e1da6c46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e1da6c46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On crabs specifically, caffeine has been found to reduce the stability and depolarize the lysosomal membrane, disrupts enzyme and nerve function in the digestive tract, induce tension in muscle cells, and affects the sodium pump. This all results in lethargic behavior, </a:t>
            </a:r>
            <a:r>
              <a:rPr lang="en"/>
              <a:t>trouble</a:t>
            </a:r>
            <a:r>
              <a:rPr lang="en"/>
              <a:t> moving limbs, and causes the crabs to become exhausted.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e1da6c4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e1da6c4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e5273938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e5273938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Ash</a:t>
            </a:r>
            <a:endParaRPr/>
          </a:p>
          <a:p>
            <a:pPr indent="0" lvl="0" marL="0" rtl="0" algn="l">
              <a:spcBef>
                <a:spcPts val="1200"/>
              </a:spcBef>
              <a:spcAft>
                <a:spcPts val="0"/>
              </a:spcAft>
              <a:buClr>
                <a:schemeClr val="dk1"/>
              </a:buClr>
              <a:buSzPts val="1100"/>
              <a:buFont typeface="Arial"/>
              <a:buNone/>
            </a:pPr>
            <a:r>
              <a:rPr lang="en">
                <a:solidFill>
                  <a:schemeClr val="dk1"/>
                </a:solidFill>
              </a:rPr>
              <a:t>To conduct this experiment, we set up three 3L tanks with 2.5 L of water and six crabs per tank. To add caffeine to the water, we used powdered capsules of caffeine and dissolved the powder into a beaker before adding doses to each tank. The first tank had our low dose of caffeine, 5 ug/L of caffeine. The second tank had 15 ug/L of caffeine, being our medium dose treatment. Finally, our high dose tank had 20 ug/L of caffeine. We used this course’s communal control group as our control for this </a:t>
            </a:r>
            <a:r>
              <a:rPr lang="en">
                <a:solidFill>
                  <a:schemeClr val="dk1"/>
                </a:solidFill>
              </a:rPr>
              <a:t>experiment. Controlled variables across all four tanks include: temperature, salinity, and no addition of food (crabs were starved for the duration of testing).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e1da6c46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e1da6c4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the first week testing commenced, we established caffeine concentrations within our tanks. Problems arose with the method of caffeine we had initially sought out to use, meaning that week 0 was actually just the week in which we dosed all of the tanks with their treatments of caffeine. All testing was delayed until week 1, meaning that all tests taken were after a week of exposure to caffeine. At the very start of week 1, we re-dosed tanks with caffeine. We then performed righting time tests. Every living individual was measured from each tank. We began by flipping crabs onto their backs, against the bottom of their tank. The second we let go of the crab, a stopwatch began. After righting times were taken, we conducted resazurin tests to determine the oxygen consumption and metabolic rate of the crabs.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5e527393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5e527393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e1da6c46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e1da6c4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hyperlink" Target="https://doi.org/10.1016/0306-4492(81)90128-3" TargetMode="External"/><Relationship Id="rId10" Type="http://schemas.openxmlformats.org/officeDocument/2006/relationships/hyperlink" Target="https://doi.org/10.1002/etc.2669" TargetMode="External"/><Relationship Id="rId13" Type="http://schemas.openxmlformats.org/officeDocument/2006/relationships/hyperlink" Target="https://doi.org/10.1016/0010-406x(69)91005-6" TargetMode="External"/><Relationship Id="rId12" Type="http://schemas.openxmlformats.org/officeDocument/2006/relationships/hyperlink" Target="https://doi.org/10.1016/j.watres.2011.11.003"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i.org/10.1007/s10661-012-2827-2" TargetMode="External"/><Relationship Id="rId4" Type="http://schemas.openxmlformats.org/officeDocument/2006/relationships/hyperlink" Target="https://doi.org/10.1016/j.marenvres.2013.02.011" TargetMode="External"/><Relationship Id="rId9" Type="http://schemas.openxmlformats.org/officeDocument/2006/relationships/hyperlink" Target="https://doi.org/10.1016/j.chemosphere.2016.06.068" TargetMode="External"/><Relationship Id="rId15" Type="http://schemas.openxmlformats.org/officeDocument/2006/relationships/hyperlink" Target="https://doi.org/10.1016/j.aquatox.2014.09.006" TargetMode="External"/><Relationship Id="rId14" Type="http://schemas.openxmlformats.org/officeDocument/2006/relationships/hyperlink" Target="https://doi.org/10.1016/j.envpol.2020.114371" TargetMode="External"/><Relationship Id="rId17" Type="http://schemas.openxmlformats.org/officeDocument/2006/relationships/hyperlink" Target="https://doi.org/10.1016/j.chemosphere.2021.131675" TargetMode="External"/><Relationship Id="rId16" Type="http://schemas.openxmlformats.org/officeDocument/2006/relationships/hyperlink" Target="https://doi.org/10.1016/j.aquatox.2013.10.018" TargetMode="External"/><Relationship Id="rId5" Type="http://schemas.openxmlformats.org/officeDocument/2006/relationships/hyperlink" Target="https://doi.org/10.3390/toxics12010029" TargetMode="External"/><Relationship Id="rId6" Type="http://schemas.openxmlformats.org/officeDocument/2006/relationships/hyperlink" Target="https://interpretivecenter.org/hairy-shore-crab/" TargetMode="External"/><Relationship Id="rId7" Type="http://schemas.openxmlformats.org/officeDocument/2006/relationships/hyperlink" Target="http://inverts.wallawalla.edu" TargetMode="External"/><Relationship Id="rId8" Type="http://schemas.openxmlformats.org/officeDocument/2006/relationships/hyperlink" Target="https://inverts.wallawalla.edu/Arthropoda/Crustacea/Malacostraca/Eumalacostraca/Eucarida/Decopade/Brachyura/Family_Grapsidae/Hemigrapsus_oregonensi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45818E"/>
                </a:solidFill>
              </a:rPr>
              <a:t>Caffeine</a:t>
            </a:r>
            <a:r>
              <a:rPr lang="en">
                <a:solidFill>
                  <a:srgbClr val="45818E"/>
                </a:solidFill>
              </a:rPr>
              <a:t> Exposure in Shore Crabs</a:t>
            </a:r>
            <a:endParaRPr>
              <a:solidFill>
                <a:srgbClr val="45818E"/>
              </a:solidFill>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By: Ash Hopkins, Aubrey Henwood, Sophia Eckhart and Marco Martinez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5281150" y="363875"/>
            <a:ext cx="392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Results: Resazurin</a:t>
            </a:r>
            <a:endParaRPr>
              <a:solidFill>
                <a:srgbClr val="45818E"/>
              </a:solidFill>
            </a:endParaRPr>
          </a:p>
        </p:txBody>
      </p:sp>
      <p:sp>
        <p:nvSpPr>
          <p:cNvPr id="145" name="Google Shape;145;p22"/>
          <p:cNvSpPr txBox="1"/>
          <p:nvPr>
            <p:ph idx="1" type="body"/>
          </p:nvPr>
        </p:nvSpPr>
        <p:spPr>
          <a:xfrm>
            <a:off x="5186450" y="1152475"/>
            <a:ext cx="39219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Rate of O2 consumption as a proxy for cellular respiration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W1: Highest rate from High Dose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Reverse trend seen in Week 2</a:t>
            </a:r>
            <a:endParaRPr/>
          </a:p>
          <a:p>
            <a:pPr indent="-342900" lvl="1" marL="914400" rtl="0" algn="l">
              <a:spcBef>
                <a:spcPts val="0"/>
              </a:spcBef>
              <a:spcAft>
                <a:spcPts val="0"/>
              </a:spcAft>
              <a:buSzPts val="1800"/>
              <a:buChar char="○"/>
            </a:pPr>
            <a:r>
              <a:rPr lang="en" sz="1800"/>
              <a:t>W2: </a:t>
            </a:r>
            <a:r>
              <a:rPr lang="en" sz="1800"/>
              <a:t>Highest</a:t>
            </a:r>
            <a:r>
              <a:rPr lang="en" sz="1800"/>
              <a:t> rate from Low Dose</a:t>
            </a:r>
            <a:endParaRPr sz="1800"/>
          </a:p>
          <a:p>
            <a:pPr indent="0" lvl="0" marL="0" rtl="0" algn="l">
              <a:spcBef>
                <a:spcPts val="1200"/>
              </a:spcBef>
              <a:spcAft>
                <a:spcPts val="1200"/>
              </a:spcAft>
              <a:buNone/>
            </a:pPr>
            <a:r>
              <a:t/>
            </a:r>
            <a:endParaRPr/>
          </a:p>
        </p:txBody>
      </p:sp>
      <p:pic>
        <p:nvPicPr>
          <p:cNvPr id="146" name="Google Shape;146;p22"/>
          <p:cNvPicPr preferRelativeResize="0"/>
          <p:nvPr/>
        </p:nvPicPr>
        <p:blipFill>
          <a:blip r:embed="rId3">
            <a:alphaModFix/>
          </a:blip>
          <a:stretch>
            <a:fillRect/>
          </a:stretch>
        </p:blipFill>
        <p:spPr>
          <a:xfrm>
            <a:off x="199474" y="248413"/>
            <a:ext cx="4462926" cy="4646676"/>
          </a:xfrm>
          <a:prstGeom prst="rect">
            <a:avLst/>
          </a:prstGeom>
          <a:noFill/>
          <a:ln>
            <a:noFill/>
          </a:ln>
        </p:spPr>
      </p:pic>
      <p:pic>
        <p:nvPicPr>
          <p:cNvPr id="147" name="Google Shape;147;p22"/>
          <p:cNvPicPr preferRelativeResize="0"/>
          <p:nvPr/>
        </p:nvPicPr>
        <p:blipFill>
          <a:blip r:embed="rId4">
            <a:alphaModFix/>
          </a:blip>
          <a:stretch>
            <a:fillRect/>
          </a:stretch>
        </p:blipFill>
        <p:spPr>
          <a:xfrm>
            <a:off x="104775" y="248400"/>
            <a:ext cx="5081648" cy="4646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Results: Hemolymph</a:t>
            </a:r>
            <a:endParaRPr>
              <a:solidFill>
                <a:srgbClr val="45818E"/>
              </a:solidFill>
            </a:endParaRPr>
          </a:p>
        </p:txBody>
      </p:sp>
      <p:pic>
        <p:nvPicPr>
          <p:cNvPr id="153" name="Google Shape;153;p23"/>
          <p:cNvPicPr preferRelativeResize="0"/>
          <p:nvPr/>
        </p:nvPicPr>
        <p:blipFill>
          <a:blip r:embed="rId3">
            <a:alphaModFix/>
          </a:blip>
          <a:stretch>
            <a:fillRect/>
          </a:stretch>
        </p:blipFill>
        <p:spPr>
          <a:xfrm>
            <a:off x="2975700" y="1017737"/>
            <a:ext cx="5995501" cy="3684314"/>
          </a:xfrm>
          <a:prstGeom prst="rect">
            <a:avLst/>
          </a:prstGeom>
          <a:noFill/>
          <a:ln>
            <a:noFill/>
          </a:ln>
        </p:spPr>
      </p:pic>
      <p:sp>
        <p:nvSpPr>
          <p:cNvPr id="154" name="Google Shape;154;p23"/>
          <p:cNvSpPr txBox="1"/>
          <p:nvPr/>
        </p:nvSpPr>
        <p:spPr>
          <a:xfrm>
            <a:off x="0" y="1205550"/>
            <a:ext cx="2975700" cy="273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Statistically significant differences between treatments</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Higher rates of </a:t>
            </a:r>
            <a:r>
              <a:rPr lang="en" sz="1800">
                <a:solidFill>
                  <a:schemeClr val="dk2"/>
                </a:solidFill>
                <a:latin typeface="Proxima Nova"/>
                <a:ea typeface="Proxima Nova"/>
                <a:cs typeface="Proxima Nova"/>
                <a:sym typeface="Proxima Nova"/>
              </a:rPr>
              <a:t>fermentation</a:t>
            </a:r>
            <a:r>
              <a:rPr lang="en" sz="1800">
                <a:solidFill>
                  <a:schemeClr val="dk2"/>
                </a:solidFill>
                <a:latin typeface="Proxima Nova"/>
                <a:ea typeface="Proxima Nova"/>
                <a:cs typeface="Proxima Nova"/>
                <a:sym typeface="Proxima Nova"/>
              </a:rPr>
              <a:t> in control group</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Conclusion/Interpretation</a:t>
            </a:r>
            <a:endParaRPr>
              <a:solidFill>
                <a:srgbClr val="45818E"/>
              </a:solidFill>
            </a:endParaRPr>
          </a:p>
        </p:txBody>
      </p:sp>
      <p:sp>
        <p:nvSpPr>
          <p:cNvPr id="160" name="Google Shape;16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000000"/>
                </a:solidFill>
              </a:rPr>
              <a:t>The results state that caffeine can induce </a:t>
            </a:r>
            <a:r>
              <a:rPr lang="en" sz="1900">
                <a:solidFill>
                  <a:srgbClr val="000000"/>
                </a:solidFill>
              </a:rPr>
              <a:t>behavioral</a:t>
            </a:r>
            <a:r>
              <a:rPr lang="en" sz="1900">
                <a:solidFill>
                  <a:srgbClr val="000000"/>
                </a:solidFill>
              </a:rPr>
              <a:t>, metabolic and </a:t>
            </a:r>
            <a:r>
              <a:rPr lang="en" sz="1900">
                <a:solidFill>
                  <a:srgbClr val="000000"/>
                </a:solidFill>
              </a:rPr>
              <a:t>physiological</a:t>
            </a:r>
            <a:r>
              <a:rPr lang="en" sz="1900">
                <a:solidFill>
                  <a:srgbClr val="000000"/>
                </a:solidFill>
              </a:rPr>
              <a:t> stress effects in </a:t>
            </a:r>
            <a:r>
              <a:rPr i="1" lang="en" sz="1900">
                <a:solidFill>
                  <a:srgbClr val="000000"/>
                </a:solidFill>
              </a:rPr>
              <a:t>H. oregonensis</a:t>
            </a:r>
            <a:r>
              <a:rPr lang="en" sz="1900">
                <a:solidFill>
                  <a:srgbClr val="000000"/>
                </a:solidFill>
              </a:rPr>
              <a:t> over varied concentrations.</a:t>
            </a:r>
            <a:endParaRPr sz="1900">
              <a:solidFill>
                <a:srgbClr val="000000"/>
              </a:solidFill>
            </a:endParaRPr>
          </a:p>
          <a:p>
            <a:pPr indent="0" lvl="0" marL="0" rtl="0" algn="l">
              <a:spcBef>
                <a:spcPts val="1200"/>
              </a:spcBef>
              <a:spcAft>
                <a:spcPts val="0"/>
              </a:spcAft>
              <a:buNone/>
            </a:pPr>
            <a:r>
              <a:t/>
            </a:r>
            <a:endParaRPr sz="1200">
              <a:solidFill>
                <a:srgbClr val="000000"/>
              </a:solidFill>
            </a:endParaRPr>
          </a:p>
          <a:p>
            <a:pPr indent="0" lvl="0" marL="0" rtl="0" algn="l">
              <a:spcBef>
                <a:spcPts val="1200"/>
              </a:spcBef>
              <a:spcAft>
                <a:spcPts val="1200"/>
              </a:spcAft>
              <a:buNone/>
            </a:pPr>
            <a:r>
              <a:t/>
            </a:r>
            <a:endParaRPr sz="1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Future questions</a:t>
            </a:r>
            <a:endParaRPr>
              <a:solidFill>
                <a:srgbClr val="45818E"/>
              </a:solidFill>
            </a:endParaRPr>
          </a:p>
        </p:txBody>
      </p:sp>
      <p:sp>
        <p:nvSpPr>
          <p:cNvPr id="166" name="Google Shape;16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will more closer concentrations of caffeine (5</a:t>
            </a:r>
            <a:r>
              <a:rPr lang="en">
                <a:solidFill>
                  <a:srgbClr val="616161"/>
                </a:solidFill>
              </a:rPr>
              <a:t> μg/L, 7μg/L, 9μg/L) affect crab physiology and behavior?</a:t>
            </a:r>
            <a:endParaRPr>
              <a:solidFill>
                <a:srgbClr val="616161"/>
              </a:solidFill>
            </a:endParaRPr>
          </a:p>
          <a:p>
            <a:pPr indent="-342900" lvl="1" marL="914400" rtl="0" algn="l">
              <a:spcBef>
                <a:spcPts val="0"/>
              </a:spcBef>
              <a:spcAft>
                <a:spcPts val="0"/>
              </a:spcAft>
              <a:buClr>
                <a:srgbClr val="616161"/>
              </a:buClr>
              <a:buSzPts val="1800"/>
              <a:buChar char="○"/>
            </a:pPr>
            <a:r>
              <a:rPr lang="en" sz="1800">
                <a:solidFill>
                  <a:srgbClr val="616161"/>
                </a:solidFill>
              </a:rPr>
              <a:t>Critical tissue level threshold </a:t>
            </a:r>
            <a:endParaRPr sz="1800">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How much did other environmental stressors affect the results collected?</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How would long term exposure (30+days) affect crab physiology and stress response?</a:t>
            </a:r>
            <a:endParaRPr>
              <a:solidFill>
                <a:srgbClr val="61616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Bibliography</a:t>
            </a:r>
            <a:endParaRPr>
              <a:solidFill>
                <a:srgbClr val="45818E"/>
              </a:solidFill>
            </a:endParaRPr>
          </a:p>
        </p:txBody>
      </p:sp>
      <p:sp>
        <p:nvSpPr>
          <p:cNvPr id="172" name="Google Shape;17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Aguirre-Martínez, G. V., Buratti, S., Fabbri, E., Valls, D., &amp; Martín-Díaz, M. L. (2012). Stability of lysosomal membrane in Carcinus maenas acts as a biomarker of exposure to pharmaceuticals. </a:t>
            </a:r>
            <a:r>
              <a:rPr i="1" lang="en" sz="700">
                <a:solidFill>
                  <a:srgbClr val="000000"/>
                </a:solidFill>
                <a:latin typeface="Times New Roman"/>
                <a:ea typeface="Times New Roman"/>
                <a:cs typeface="Times New Roman"/>
                <a:sym typeface="Times New Roman"/>
              </a:rPr>
              <a:t>Environmental Monitoring and Assessment</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185</a:t>
            </a:r>
            <a:r>
              <a:rPr lang="en" sz="700">
                <a:solidFill>
                  <a:srgbClr val="000000"/>
                </a:solidFill>
                <a:latin typeface="Times New Roman"/>
                <a:ea typeface="Times New Roman"/>
                <a:cs typeface="Times New Roman"/>
                <a:sym typeface="Times New Roman"/>
              </a:rPr>
              <a:t>(5), 3783–3793. </a:t>
            </a:r>
            <a:r>
              <a:rPr lang="en" sz="7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https://doi.org/10.1007/s10661-012-2827-2</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Aguirre-Martínez, G. V., Del Valls, T. A., &amp; Martín-Díaz, M. L. (2013). Identification of biomarkers responsive to chronic exposure to pharmaceuticals in target tissues of Carcinus maenas. </a:t>
            </a:r>
            <a:r>
              <a:rPr i="1" lang="en" sz="700">
                <a:solidFill>
                  <a:srgbClr val="000000"/>
                </a:solidFill>
                <a:latin typeface="Times New Roman"/>
                <a:ea typeface="Times New Roman"/>
                <a:cs typeface="Times New Roman"/>
                <a:sym typeface="Times New Roman"/>
              </a:rPr>
              <a:t>Marine Environmental Research</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87-88</a:t>
            </a:r>
            <a:r>
              <a:rPr lang="en" sz="700">
                <a:solidFill>
                  <a:srgbClr val="000000"/>
                </a:solidFill>
                <a:latin typeface="Times New Roman"/>
                <a:ea typeface="Times New Roman"/>
                <a:cs typeface="Times New Roman"/>
                <a:sym typeface="Times New Roman"/>
              </a:rPr>
              <a:t>, 1–11. </a:t>
            </a:r>
            <a:r>
              <a:rPr lang="en" sz="7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https://doi.org/10.1016/j.marenvres.2013.02.011</a:t>
            </a:r>
            <a:r>
              <a:rPr lang="en" sz="700">
                <a:solidFill>
                  <a:srgbClr val="000000"/>
                </a:solidFill>
                <a:latin typeface="Times New Roman"/>
                <a:ea typeface="Times New Roman"/>
                <a:cs typeface="Times New Roman"/>
                <a:sym typeface="Times New Roman"/>
              </a:rPr>
              <a:t> </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Baracchini, C., Messager, L., Stocker, P., &amp; Leignel, V. (2024). The Impacts of the Multispecies Approach to Caffeine on Marine Invertebrates. </a:t>
            </a:r>
            <a:r>
              <a:rPr i="1" lang="en" sz="700">
                <a:solidFill>
                  <a:srgbClr val="000000"/>
                </a:solidFill>
                <a:latin typeface="Times New Roman"/>
                <a:ea typeface="Times New Roman"/>
                <a:cs typeface="Times New Roman"/>
                <a:sym typeface="Times New Roman"/>
              </a:rPr>
              <a:t>Toxics</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12</a:t>
            </a:r>
            <a:r>
              <a:rPr lang="en" sz="700">
                <a:solidFill>
                  <a:srgbClr val="000000"/>
                </a:solidFill>
                <a:latin typeface="Times New Roman"/>
                <a:ea typeface="Times New Roman"/>
                <a:cs typeface="Times New Roman"/>
                <a:sym typeface="Times New Roman"/>
              </a:rPr>
              <a:t>(1), 29. </a:t>
            </a:r>
            <a:r>
              <a:rPr lang="en" sz="7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https://doi.org/10.3390/toxics12010029</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Caldwell, L. (2022, October 3). </a:t>
            </a:r>
            <a:r>
              <a:rPr i="1" lang="en" sz="700">
                <a:solidFill>
                  <a:srgbClr val="000000"/>
                </a:solidFill>
                <a:latin typeface="Times New Roman"/>
                <a:ea typeface="Times New Roman"/>
                <a:cs typeface="Times New Roman"/>
                <a:sym typeface="Times New Roman"/>
              </a:rPr>
              <a:t>Hairy shore crab</a:t>
            </a:r>
            <a:r>
              <a:rPr lang="en" sz="700">
                <a:solidFill>
                  <a:srgbClr val="000000"/>
                </a:solidFill>
                <a:latin typeface="Times New Roman"/>
                <a:ea typeface="Times New Roman"/>
                <a:cs typeface="Times New Roman"/>
                <a:sym typeface="Times New Roman"/>
              </a:rPr>
              <a:t>. Coastal Interpretive Center. </a:t>
            </a:r>
            <a:r>
              <a:rPr lang="en" sz="700" u="sng">
                <a:solidFill>
                  <a:schemeClr val="hlink"/>
                </a:solidFill>
                <a:latin typeface="Times New Roman"/>
                <a:ea typeface="Times New Roman"/>
                <a:cs typeface="Times New Roman"/>
                <a:sym typeface="Times New Roman"/>
                <a:hlinkClick r:id="rId6"/>
              </a:rPr>
              <a:t>https://interpretivecenter.org/hairy-shore-crab/</a:t>
            </a:r>
            <a:r>
              <a:rPr lang="en" sz="700">
                <a:solidFill>
                  <a:srgbClr val="000000"/>
                </a:solidFill>
                <a:latin typeface="Times New Roman"/>
                <a:ea typeface="Times New Roman"/>
                <a:cs typeface="Times New Roman"/>
                <a:sym typeface="Times New Roman"/>
              </a:rPr>
              <a:t> </a:t>
            </a:r>
            <a:endParaRPr sz="7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Cowles, D. (2005). </a:t>
            </a:r>
            <a:r>
              <a:rPr i="1" lang="en" sz="700">
                <a:solidFill>
                  <a:srgbClr val="000000"/>
                </a:solidFill>
                <a:latin typeface="Times New Roman"/>
                <a:ea typeface="Times New Roman"/>
                <a:cs typeface="Times New Roman"/>
                <a:sym typeface="Times New Roman"/>
              </a:rPr>
              <a:t>Hemigrapsus oregonensis.</a:t>
            </a:r>
            <a:r>
              <a:rPr lang="en" sz="700">
                <a:solidFill>
                  <a:srgbClr val="000000"/>
                </a:solidFill>
                <a:latin typeface="Times New Roman"/>
                <a:ea typeface="Times New Roman"/>
                <a:cs typeface="Times New Roman"/>
                <a:sym typeface="Times New Roman"/>
              </a:rPr>
              <a:t> </a:t>
            </a:r>
            <a:r>
              <a:rPr lang="en" sz="700" u="sng">
                <a:solidFill>
                  <a:schemeClr val="accent5"/>
                </a:solidFill>
                <a:latin typeface="Times New Roman"/>
                <a:ea typeface="Times New Roman"/>
                <a:cs typeface="Times New Roman"/>
                <a:sym typeface="Times New Roman"/>
                <a:hlinkClick r:id="rId7">
                  <a:extLst>
                    <a:ext uri="{A12FA001-AC4F-418D-AE19-62706E023703}">
                      <ahyp:hlinkClr val="tx"/>
                    </a:ext>
                  </a:extLst>
                </a:hlinkClick>
              </a:rPr>
              <a:t>Inverts.wallawalla.edu</a:t>
            </a:r>
            <a:r>
              <a:rPr lang="en" sz="700">
                <a:solidFill>
                  <a:srgbClr val="000000"/>
                </a:solidFill>
                <a:latin typeface="Times New Roman"/>
                <a:ea typeface="Times New Roman"/>
                <a:cs typeface="Times New Roman"/>
                <a:sym typeface="Times New Roman"/>
              </a:rPr>
              <a:t>. </a:t>
            </a:r>
            <a:r>
              <a:rPr lang="en" sz="700" u="sng">
                <a:solidFill>
                  <a:schemeClr val="hlink"/>
                </a:solidFill>
                <a:latin typeface="Times New Roman"/>
                <a:ea typeface="Times New Roman"/>
                <a:cs typeface="Times New Roman"/>
                <a:sym typeface="Times New Roman"/>
                <a:hlinkClick r:id="rId8"/>
              </a:rPr>
              <a:t>https://inverts.wallawalla.edu/Arthropoda/Crustacea/Malacostraca/Eumalacostraca/Eucarida/Decopade/Brachyura/Family_Grapsidae/Hemigrapsus_oregonensis</a:t>
            </a:r>
            <a:r>
              <a:rPr lang="en" sz="700">
                <a:solidFill>
                  <a:srgbClr val="000000"/>
                </a:solidFill>
                <a:latin typeface="Times New Roman"/>
                <a:ea typeface="Times New Roman"/>
                <a:cs typeface="Times New Roman"/>
                <a:sym typeface="Times New Roman"/>
              </a:rPr>
              <a:t> </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Cruz, D., Almeida, Â., Calisto, V., Esteves, V. I., Schneider, R. J., Wrona, F. J., Soares, A. M. V. M., Figueira, E., &amp; Freitas, R. (2016). Caffeine impacts in the clam Ruditapes philippinarum: Alterations on energy reserves, metabolic activity and oxidative stress biomarkers. Chemosphere, 160, 95–103. </a:t>
            </a:r>
            <a:r>
              <a:rPr lang="en" sz="700" u="sng">
                <a:solidFill>
                  <a:schemeClr val="dk1"/>
                </a:solidFill>
                <a:latin typeface="Times New Roman"/>
                <a:ea typeface="Times New Roman"/>
                <a:cs typeface="Times New Roman"/>
                <a:sym typeface="Times New Roman"/>
                <a:hlinkClick r:id="rId9">
                  <a:extLst>
                    <a:ext uri="{A12FA001-AC4F-418D-AE19-62706E023703}">
                      <ahyp:hlinkClr val="tx"/>
                    </a:ext>
                  </a:extLst>
                </a:hlinkClick>
              </a:rPr>
              <a:t>https://doi.org/10.1016/j.chemosphere.2016.06.068</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FD. (2017, December 9). </a:t>
            </a:r>
            <a:r>
              <a:rPr i="1" lang="en" sz="700">
                <a:solidFill>
                  <a:srgbClr val="000000"/>
                </a:solidFill>
                <a:latin typeface="Times New Roman"/>
                <a:ea typeface="Times New Roman"/>
                <a:cs typeface="Times New Roman"/>
                <a:sym typeface="Times New Roman"/>
              </a:rPr>
              <a:t>English: Caffeine molecular structure (ACS style).</a:t>
            </a:r>
            <a:r>
              <a:rPr lang="en" sz="700">
                <a:solidFill>
                  <a:srgbClr val="000000"/>
                </a:solidFill>
                <a:latin typeface="Times New Roman"/>
                <a:ea typeface="Times New Roman"/>
                <a:cs typeface="Times New Roman"/>
                <a:sym typeface="Times New Roman"/>
              </a:rPr>
              <a:t> Wikimedia Commons. https://commons.wikimedia.org/wiki/File:Caffeine_structure.png</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Garcia, R. N., Chung, K. W., DeLorenzo, M. E., &amp; Curran, M. C. (2014). Individual and mixture effects of caffeine and sulfamethoxazole on the daggerblade grass shrimpPalaemonetes pugiofollowing maternal exposure. Environmental Toxicology and Chemistry, 33(9), 2120–2125.</a:t>
            </a:r>
            <a:r>
              <a:rPr lang="en" sz="700">
                <a:solidFill>
                  <a:schemeClr val="dk1"/>
                </a:solidFill>
                <a:latin typeface="Times New Roman"/>
                <a:ea typeface="Times New Roman"/>
                <a:cs typeface="Times New Roman"/>
                <a:sym typeface="Times New Roman"/>
              </a:rPr>
              <a:t> </a:t>
            </a:r>
            <a:r>
              <a:rPr lang="en" sz="700" u="sng">
                <a:solidFill>
                  <a:schemeClr val="dk1"/>
                </a:solidFill>
                <a:latin typeface="Times New Roman"/>
                <a:ea typeface="Times New Roman"/>
                <a:cs typeface="Times New Roman"/>
                <a:sym typeface="Times New Roman"/>
                <a:hlinkClick r:id="rId10">
                  <a:extLst>
                    <a:ext uri="{A12FA001-AC4F-418D-AE19-62706E023703}">
                      <ahyp:hlinkClr val="tx"/>
                    </a:ext>
                  </a:extLst>
                </a:hlinkClick>
              </a:rPr>
              <a:t>https://doi.org/10.1002/etc.2669</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Hermann, A. (1981). Action of caffeine on pyloric motorneurons in the crustacean stomatogastric ganglion. </a:t>
            </a:r>
            <a:r>
              <a:rPr i="1" lang="en" sz="700">
                <a:solidFill>
                  <a:srgbClr val="000000"/>
                </a:solidFill>
                <a:latin typeface="Times New Roman"/>
                <a:ea typeface="Times New Roman"/>
                <a:cs typeface="Times New Roman"/>
                <a:sym typeface="Times New Roman"/>
              </a:rPr>
              <a:t>Comparative Biochemistry and Physiology Part C: Comparative Pharmacology</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69</a:t>
            </a:r>
            <a:r>
              <a:rPr lang="en" sz="700">
                <a:solidFill>
                  <a:srgbClr val="000000"/>
                </a:solidFill>
                <a:latin typeface="Times New Roman"/>
                <a:ea typeface="Times New Roman"/>
                <a:cs typeface="Times New Roman"/>
                <a:sym typeface="Times New Roman"/>
              </a:rPr>
              <a:t>(2), 191–197. </a:t>
            </a:r>
            <a:r>
              <a:rPr lang="en" sz="700" u="sng">
                <a:solidFill>
                  <a:srgbClr val="1155CC"/>
                </a:solidFill>
                <a:latin typeface="Times New Roman"/>
                <a:ea typeface="Times New Roman"/>
                <a:cs typeface="Times New Roman"/>
                <a:sym typeface="Times New Roman"/>
                <a:hlinkClick r:id="rId11">
                  <a:extLst>
                    <a:ext uri="{A12FA001-AC4F-418D-AE19-62706E023703}">
                      <ahyp:hlinkClr val="tx"/>
                    </a:ext>
                  </a:extLst>
                </a:hlinkClick>
              </a:rPr>
              <a:t>https://doi.org/10.1016/0306-4492(81)90128-3</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Hillebrand, O., Nödler, K., Licha, T., Sauter, M., &amp; Geyer, T. (2012). Caffeine as an indicator for the quantification of untreated wastewater in karst systems. Water Research, 46(2), 395–402. </a:t>
            </a:r>
            <a:r>
              <a:rPr lang="en" sz="700" u="sng">
                <a:solidFill>
                  <a:schemeClr val="dk1"/>
                </a:solidFill>
                <a:latin typeface="Times New Roman"/>
                <a:ea typeface="Times New Roman"/>
                <a:cs typeface="Times New Roman"/>
                <a:sym typeface="Times New Roman"/>
                <a:hlinkClick r:id="rId12">
                  <a:extLst>
                    <a:ext uri="{A12FA001-AC4F-418D-AE19-62706E023703}">
                      <ahyp:hlinkClr val="tx"/>
                    </a:ext>
                  </a:extLst>
                </a:hlinkClick>
              </a:rPr>
              <a:t>https://doi.org/10.1016/j.watres.2011.11.003</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Huddart, H. (1969). Caffeine activation of crab skeletal muscle. </a:t>
            </a:r>
            <a:r>
              <a:rPr i="1" lang="en" sz="700">
                <a:solidFill>
                  <a:srgbClr val="000000"/>
                </a:solidFill>
                <a:latin typeface="Times New Roman"/>
                <a:ea typeface="Times New Roman"/>
                <a:cs typeface="Times New Roman"/>
                <a:sym typeface="Times New Roman"/>
              </a:rPr>
              <a:t>Comparative Biochemistry and Physiology</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29</a:t>
            </a:r>
            <a:r>
              <a:rPr lang="en" sz="700">
                <a:solidFill>
                  <a:srgbClr val="000000"/>
                </a:solidFill>
                <a:latin typeface="Times New Roman"/>
                <a:ea typeface="Times New Roman"/>
                <a:cs typeface="Times New Roman"/>
                <a:sym typeface="Times New Roman"/>
              </a:rPr>
              <a:t>(3), 1031–1038. </a:t>
            </a:r>
            <a:r>
              <a:rPr lang="en" sz="700" u="sng">
                <a:solidFill>
                  <a:srgbClr val="1155CC"/>
                </a:solidFill>
                <a:latin typeface="Times New Roman"/>
                <a:ea typeface="Times New Roman"/>
                <a:cs typeface="Times New Roman"/>
                <a:sym typeface="Times New Roman"/>
                <a:hlinkClick r:id="rId13">
                  <a:extLst>
                    <a:ext uri="{A12FA001-AC4F-418D-AE19-62706E023703}">
                      <ahyp:hlinkClr val="tx"/>
                    </a:ext>
                  </a:extLst>
                </a:hlinkClick>
              </a:rPr>
              <a:t>https://doi.org/10.1016/0010-406x(69)91005-6</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Li, S., Wen, J., He, B., Wang, J., Hu, X., &amp; Liu, J. (2020). Occurrence of caffeine in the freshwater environment: Implications for ecopharmacovigilance. Environmental Pollution, 263, 114371. </a:t>
            </a:r>
            <a:r>
              <a:rPr lang="en" sz="700" u="sng">
                <a:solidFill>
                  <a:schemeClr val="dk1"/>
                </a:solidFill>
                <a:latin typeface="Times New Roman"/>
                <a:ea typeface="Times New Roman"/>
                <a:cs typeface="Times New Roman"/>
                <a:sym typeface="Times New Roman"/>
                <a:hlinkClick r:id="rId14">
                  <a:extLst>
                    <a:ext uri="{A12FA001-AC4F-418D-AE19-62706E023703}">
                      <ahyp:hlinkClr val="tx"/>
                    </a:ext>
                  </a:extLst>
                </a:hlinkClick>
              </a:rPr>
              <a:t>https://doi.org/10.1016/j.envpol.2020.114371</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Ortega, P., Custódio, M. R., &amp; Zanotto, F. P. (2014). Characterization of cadmium plasma membrane transport in gills of a mangrove crab Ucides cordatus. </a:t>
            </a:r>
            <a:r>
              <a:rPr i="1" lang="en" sz="700">
                <a:solidFill>
                  <a:srgbClr val="000000"/>
                </a:solidFill>
                <a:latin typeface="Times New Roman"/>
                <a:ea typeface="Times New Roman"/>
                <a:cs typeface="Times New Roman"/>
                <a:sym typeface="Times New Roman"/>
              </a:rPr>
              <a:t>Aquatic Toxicology</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157</a:t>
            </a:r>
            <a:r>
              <a:rPr lang="en" sz="700">
                <a:solidFill>
                  <a:srgbClr val="000000"/>
                </a:solidFill>
                <a:latin typeface="Times New Roman"/>
                <a:ea typeface="Times New Roman"/>
                <a:cs typeface="Times New Roman"/>
                <a:sym typeface="Times New Roman"/>
              </a:rPr>
              <a:t>, 21–29. </a:t>
            </a:r>
            <a:r>
              <a:rPr lang="en" sz="700" u="sng">
                <a:solidFill>
                  <a:srgbClr val="1155CC"/>
                </a:solidFill>
                <a:latin typeface="Times New Roman"/>
                <a:ea typeface="Times New Roman"/>
                <a:cs typeface="Times New Roman"/>
                <a:sym typeface="Times New Roman"/>
                <a:hlinkClick r:id="rId15">
                  <a:extLst>
                    <a:ext uri="{A12FA001-AC4F-418D-AE19-62706E023703}">
                      <ahyp:hlinkClr val="tx"/>
                    </a:ext>
                  </a:extLst>
                </a:hlinkClick>
              </a:rPr>
              <a:t>https://doi.org/10.1016/j.aquatox.2014.09.006</a:t>
            </a:r>
            <a:endParaRPr sz="700">
              <a:solidFill>
                <a:srgbClr val="000000"/>
              </a:solidFill>
              <a:latin typeface="Times New Roman"/>
              <a:ea typeface="Times New Roman"/>
              <a:cs typeface="Times New Roman"/>
              <a:sym typeface="Times New Roman"/>
            </a:endParaRPr>
          </a:p>
          <a:p>
            <a:pPr indent="-457200" lvl="0" marL="45720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Sá, M. G., &amp; Zanotto, F. P. (2013). Characterization of copper transport in gill cells of a mangrove crab Ucides cordatus. </a:t>
            </a:r>
            <a:r>
              <a:rPr i="1" lang="en" sz="700">
                <a:solidFill>
                  <a:srgbClr val="000000"/>
                </a:solidFill>
                <a:latin typeface="Times New Roman"/>
                <a:ea typeface="Times New Roman"/>
                <a:cs typeface="Times New Roman"/>
                <a:sym typeface="Times New Roman"/>
              </a:rPr>
              <a:t>Aquatic Toxicology</a:t>
            </a:r>
            <a:r>
              <a:rPr lang="en" sz="700">
                <a:solidFill>
                  <a:srgbClr val="000000"/>
                </a:solidFill>
                <a:latin typeface="Times New Roman"/>
                <a:ea typeface="Times New Roman"/>
                <a:cs typeface="Times New Roman"/>
                <a:sym typeface="Times New Roman"/>
              </a:rPr>
              <a:t>, </a:t>
            </a:r>
            <a:r>
              <a:rPr i="1" lang="en" sz="700">
                <a:solidFill>
                  <a:srgbClr val="000000"/>
                </a:solidFill>
                <a:latin typeface="Times New Roman"/>
                <a:ea typeface="Times New Roman"/>
                <a:cs typeface="Times New Roman"/>
                <a:sym typeface="Times New Roman"/>
              </a:rPr>
              <a:t>144-145</a:t>
            </a:r>
            <a:r>
              <a:rPr lang="en" sz="700">
                <a:solidFill>
                  <a:srgbClr val="000000"/>
                </a:solidFill>
                <a:latin typeface="Times New Roman"/>
                <a:ea typeface="Times New Roman"/>
                <a:cs typeface="Times New Roman"/>
                <a:sym typeface="Times New Roman"/>
              </a:rPr>
              <a:t>, 275–283. </a:t>
            </a:r>
            <a:r>
              <a:rPr lang="en" sz="700" u="sng">
                <a:solidFill>
                  <a:srgbClr val="1155CC"/>
                </a:solidFill>
                <a:latin typeface="Times New Roman"/>
                <a:ea typeface="Times New Roman"/>
                <a:cs typeface="Times New Roman"/>
                <a:sym typeface="Times New Roman"/>
                <a:hlinkClick r:id="rId16">
                  <a:extLst>
                    <a:ext uri="{A12FA001-AC4F-418D-AE19-62706E023703}">
                      <ahyp:hlinkClr val="tx"/>
                    </a:ext>
                  </a:extLst>
                </a:hlinkClick>
              </a:rPr>
              <a:t>https://doi.org/10.1016/j.aquatox.2013.10.018</a:t>
            </a:r>
            <a:r>
              <a:rPr lang="en" sz="700">
                <a:solidFill>
                  <a:srgbClr val="000000"/>
                </a:solidFill>
                <a:latin typeface="Times New Roman"/>
                <a:ea typeface="Times New Roman"/>
                <a:cs typeface="Times New Roman"/>
                <a:sym typeface="Times New Roman"/>
              </a:rPr>
              <a:t> </a:t>
            </a:r>
            <a:endParaRPr sz="700">
              <a:solidFill>
                <a:srgbClr val="000000"/>
              </a:solidFill>
              <a:latin typeface="Times New Roman"/>
              <a:ea typeface="Times New Roman"/>
              <a:cs typeface="Times New Roman"/>
              <a:sym typeface="Times New Roman"/>
            </a:endParaRPr>
          </a:p>
          <a:p>
            <a:pPr indent="0" lvl="0" marL="0" rtl="0" algn="l">
              <a:lnSpc>
                <a:spcPct val="130000"/>
              </a:lnSpc>
              <a:spcBef>
                <a:spcPts val="0"/>
              </a:spcBef>
              <a:spcAft>
                <a:spcPts val="0"/>
              </a:spcAft>
              <a:buSzPts val="275"/>
              <a:buNone/>
            </a:pPr>
            <a:r>
              <a:rPr lang="en" sz="700">
                <a:solidFill>
                  <a:srgbClr val="000000"/>
                </a:solidFill>
                <a:latin typeface="Times New Roman"/>
                <a:ea typeface="Times New Roman"/>
                <a:cs typeface="Times New Roman"/>
                <a:sym typeface="Times New Roman"/>
              </a:rPr>
              <a:t>Vieira, L. R., Soares, A. M. V. M., &amp; Freitas, R. (2022). Caffeine as a contaminant of concern: A review on concentrations and impacts in marine coastal systems. Chemosphere, 286(2), 131675. </a:t>
            </a:r>
            <a:r>
              <a:rPr lang="en" sz="700" u="sng">
                <a:solidFill>
                  <a:schemeClr val="dk1"/>
                </a:solidFill>
                <a:latin typeface="Times New Roman"/>
                <a:ea typeface="Times New Roman"/>
                <a:cs typeface="Times New Roman"/>
                <a:sym typeface="Times New Roman"/>
                <a:hlinkClick r:id="rId17">
                  <a:extLst>
                    <a:ext uri="{A12FA001-AC4F-418D-AE19-62706E023703}">
                      <ahyp:hlinkClr val="tx"/>
                    </a:ext>
                  </a:extLst>
                </a:hlinkClick>
              </a:rPr>
              <a:t>https://doi.org/10.1016/j.chemosphere.2021.131675</a:t>
            </a:r>
            <a:r>
              <a:rPr lang="en" sz="700">
                <a:solidFill>
                  <a:schemeClr val="dk1"/>
                </a:solidFill>
                <a:latin typeface="Times New Roman"/>
                <a:ea typeface="Times New Roman"/>
                <a:cs typeface="Times New Roman"/>
                <a:sym typeface="Times New Roman"/>
              </a:rPr>
              <a:t> </a:t>
            </a:r>
            <a:endParaRPr sz="700">
              <a:solidFill>
                <a:schemeClr val="dk1"/>
              </a:solidFill>
              <a:latin typeface="Times New Roman"/>
              <a:ea typeface="Times New Roman"/>
              <a:cs typeface="Times New Roman"/>
              <a:sym typeface="Times New Roman"/>
            </a:endParaRPr>
          </a:p>
          <a:p>
            <a:pPr indent="0" lvl="0" marL="457200" rtl="0" algn="l">
              <a:lnSpc>
                <a:spcPct val="180000"/>
              </a:lnSpc>
              <a:spcBef>
                <a:spcPts val="0"/>
              </a:spcBef>
              <a:spcAft>
                <a:spcPts val="0"/>
              </a:spcAft>
              <a:buSzPts val="275"/>
              <a:buNone/>
            </a:pPr>
            <a:r>
              <a:t/>
            </a:r>
            <a:endParaRPr sz="700">
              <a:solidFill>
                <a:srgbClr val="000000"/>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275"/>
              <a:buNone/>
            </a:pPr>
            <a:r>
              <a:t/>
            </a:r>
            <a:endParaRPr sz="700">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Model Organism</a:t>
            </a:r>
            <a:endParaRPr>
              <a:solidFill>
                <a:srgbClr val="45818E"/>
              </a:solidFill>
            </a:endParaRPr>
          </a:p>
        </p:txBody>
      </p:sp>
      <p:sp>
        <p:nvSpPr>
          <p:cNvPr id="63" name="Google Shape;63;p14"/>
          <p:cNvSpPr txBox="1"/>
          <p:nvPr>
            <p:ph idx="1" type="body"/>
          </p:nvPr>
        </p:nvSpPr>
        <p:spPr>
          <a:xfrm>
            <a:off x="311700" y="1152475"/>
            <a:ext cx="5348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Hemigrapsus</a:t>
            </a:r>
            <a:r>
              <a:rPr lang="en"/>
              <a:t> oregonensis = Hairy Shore Crab</a:t>
            </a:r>
            <a:endParaRPr/>
          </a:p>
          <a:p>
            <a:pPr indent="0" lvl="0" marL="0" rtl="0" algn="l">
              <a:spcBef>
                <a:spcPts val="1200"/>
              </a:spcBef>
              <a:spcAft>
                <a:spcPts val="0"/>
              </a:spcAft>
              <a:buNone/>
            </a:pPr>
            <a:r>
              <a:rPr lang="en"/>
              <a:t>Range: </a:t>
            </a:r>
            <a:r>
              <a:rPr lang="en"/>
              <a:t>Resurrection</a:t>
            </a:r>
            <a:r>
              <a:rPr lang="en"/>
              <a:t> bay, </a:t>
            </a:r>
            <a:r>
              <a:rPr lang="en"/>
              <a:t>Alaska</a:t>
            </a:r>
            <a:r>
              <a:rPr lang="en"/>
              <a:t> to Baja California, Mexico</a:t>
            </a:r>
            <a:endParaRPr/>
          </a:p>
          <a:p>
            <a:pPr indent="0" lvl="0" marL="0" rtl="0" algn="l">
              <a:spcBef>
                <a:spcPts val="1200"/>
              </a:spcBef>
              <a:spcAft>
                <a:spcPts val="0"/>
              </a:spcAft>
              <a:buNone/>
            </a:pPr>
            <a:r>
              <a:rPr lang="en"/>
              <a:t>Intertidal Species (Often estuarine)</a:t>
            </a:r>
            <a:endParaRPr/>
          </a:p>
          <a:p>
            <a:pPr indent="0" lvl="0" marL="0" rtl="0" algn="l">
              <a:spcBef>
                <a:spcPts val="1200"/>
              </a:spcBef>
              <a:spcAft>
                <a:spcPts val="0"/>
              </a:spcAft>
              <a:buNone/>
            </a:pPr>
            <a:r>
              <a:rPr lang="en"/>
              <a:t>Appear in many colors and often misidentified (Caldwell, 2022)</a:t>
            </a:r>
            <a:endParaRPr/>
          </a:p>
          <a:p>
            <a:pPr indent="0" lvl="0" marL="0" rtl="0" algn="l">
              <a:spcBef>
                <a:spcPts val="1200"/>
              </a:spcBef>
              <a:spcAft>
                <a:spcPts val="1200"/>
              </a:spcAft>
              <a:buNone/>
            </a:pPr>
            <a:r>
              <a:rPr lang="en"/>
              <a:t>Effective osmoregulators (Cowles, 2005)</a:t>
            </a:r>
            <a:endParaRPr/>
          </a:p>
        </p:txBody>
      </p:sp>
      <p:pic>
        <p:nvPicPr>
          <p:cNvPr id="64" name="Google Shape;64;p14"/>
          <p:cNvPicPr preferRelativeResize="0"/>
          <p:nvPr/>
        </p:nvPicPr>
        <p:blipFill>
          <a:blip r:embed="rId3">
            <a:alphaModFix/>
          </a:blip>
          <a:stretch>
            <a:fillRect/>
          </a:stretch>
        </p:blipFill>
        <p:spPr>
          <a:xfrm>
            <a:off x="5812475" y="2854250"/>
            <a:ext cx="3331526" cy="2289250"/>
          </a:xfrm>
          <a:prstGeom prst="rect">
            <a:avLst/>
          </a:prstGeom>
          <a:noFill/>
          <a:ln>
            <a:noFill/>
          </a:ln>
        </p:spPr>
      </p:pic>
      <p:pic>
        <p:nvPicPr>
          <p:cNvPr id="65" name="Google Shape;65;p14"/>
          <p:cNvPicPr preferRelativeResize="0"/>
          <p:nvPr/>
        </p:nvPicPr>
        <p:blipFill>
          <a:blip r:embed="rId4">
            <a:alphaModFix/>
          </a:blip>
          <a:stretch>
            <a:fillRect/>
          </a:stretch>
        </p:blipFill>
        <p:spPr>
          <a:xfrm>
            <a:off x="5840025" y="0"/>
            <a:ext cx="3303976" cy="220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Caffeine in the Environment</a:t>
            </a:r>
            <a:endParaRPr>
              <a:solidFill>
                <a:srgbClr val="45818E"/>
              </a:solidFill>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16161"/>
              </a:buClr>
              <a:buSzPts val="1800"/>
              <a:buChar char="●"/>
            </a:pPr>
            <a:r>
              <a:rPr lang="en">
                <a:solidFill>
                  <a:srgbClr val="616161"/>
                </a:solidFill>
              </a:rPr>
              <a:t>R</a:t>
            </a:r>
            <a:r>
              <a:rPr lang="en">
                <a:solidFill>
                  <a:srgbClr val="616161"/>
                </a:solidFill>
              </a:rPr>
              <a:t>epresentative </a:t>
            </a:r>
            <a:r>
              <a:rPr lang="en">
                <a:solidFill>
                  <a:srgbClr val="616161"/>
                </a:solidFill>
              </a:rPr>
              <a:t>pharmaceutically active compound pollutant (Li et al., 2020)</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Used as marker of anthropogenic activities (Hillebrand et al., 2012)</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Caffeine concentrations found in marine organism tissues after long-term exposure (Vieira et al., 2022)</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Negatively influences marine species’ abundance, biomass, and fitness (Vieira et al., 2022)</a:t>
            </a:r>
            <a:endParaRPr>
              <a:solidFill>
                <a:srgbClr val="616161"/>
              </a:solidFill>
            </a:endParaRPr>
          </a:p>
          <a:p>
            <a:pPr indent="-317500" lvl="1" marL="914400" rtl="0" algn="l">
              <a:spcBef>
                <a:spcPts val="0"/>
              </a:spcBef>
              <a:spcAft>
                <a:spcPts val="0"/>
              </a:spcAft>
              <a:buClr>
                <a:srgbClr val="616161"/>
              </a:buClr>
              <a:buSzPts val="1400"/>
              <a:buChar char="○"/>
            </a:pPr>
            <a:r>
              <a:rPr lang="en" sz="1800">
                <a:solidFill>
                  <a:srgbClr val="616161"/>
                </a:solidFill>
              </a:rPr>
              <a:t>Delayed hatch time and embryo development</a:t>
            </a:r>
            <a:r>
              <a:rPr i="1" lang="en" sz="1800">
                <a:solidFill>
                  <a:srgbClr val="616161"/>
                </a:solidFill>
              </a:rPr>
              <a:t> </a:t>
            </a:r>
            <a:r>
              <a:rPr lang="en" sz="1800">
                <a:solidFill>
                  <a:srgbClr val="616161"/>
                </a:solidFill>
              </a:rPr>
              <a:t>(Garcia et al., 2014)</a:t>
            </a:r>
            <a:endParaRPr>
              <a:solidFill>
                <a:srgbClr val="61616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Caffeine</a:t>
            </a:r>
            <a:r>
              <a:rPr lang="en">
                <a:solidFill>
                  <a:srgbClr val="45818E"/>
                </a:solidFill>
              </a:rPr>
              <a:t> Effects on Crabs</a:t>
            </a:r>
            <a:endParaRPr>
              <a:solidFill>
                <a:srgbClr val="45818E"/>
              </a:solidFil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16161"/>
              </a:buClr>
              <a:buSzPts val="1800"/>
              <a:buChar char="●"/>
            </a:pPr>
            <a:r>
              <a:rPr lang="en">
                <a:solidFill>
                  <a:srgbClr val="616161"/>
                </a:solidFill>
              </a:rPr>
              <a:t>Decreases in the lysosomal membrane stability and depolarizes the </a:t>
            </a:r>
            <a:r>
              <a:rPr lang="en">
                <a:solidFill>
                  <a:srgbClr val="616161"/>
                </a:solidFill>
              </a:rPr>
              <a:t>membrane</a:t>
            </a:r>
            <a:r>
              <a:rPr lang="en">
                <a:solidFill>
                  <a:srgbClr val="616161"/>
                </a:solidFill>
              </a:rPr>
              <a:t> (Aguirre-Martínez et al., 2012; </a:t>
            </a:r>
            <a:r>
              <a:rPr lang="en">
                <a:solidFill>
                  <a:srgbClr val="616161"/>
                </a:solidFill>
              </a:rPr>
              <a:t>Hermann, 1981)</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Disrupts enzyme and nerve activity in the digestive tract (Baracchini et al., 2024)</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Induces tension in muscle cells by lowering threshold (Huddart, 1969)</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Effects on the Na+/K+-ATPAse transporter (Ortega et al., 2014; Sá &amp; Zanotto, 2013)</a:t>
            </a:r>
            <a:endParaRPr>
              <a:solidFill>
                <a:srgbClr val="616161"/>
              </a:solidFill>
            </a:endParaRPr>
          </a:p>
          <a:p>
            <a:pPr indent="-342900" lvl="1" marL="914400" rtl="0" algn="l">
              <a:spcBef>
                <a:spcPts val="0"/>
              </a:spcBef>
              <a:spcAft>
                <a:spcPts val="0"/>
              </a:spcAft>
              <a:buClr>
                <a:srgbClr val="616161"/>
              </a:buClr>
              <a:buSzPts val="1800"/>
              <a:buChar char="○"/>
            </a:pPr>
            <a:r>
              <a:rPr lang="en" sz="1800">
                <a:solidFill>
                  <a:srgbClr val="616161"/>
                </a:solidFill>
              </a:rPr>
              <a:t>Increased flux of intracellular Cd and Cu in gill cells (Ortega et al., 2014; Sá &amp; Zanotto, 2013)</a:t>
            </a:r>
            <a:endParaRPr sz="1800">
              <a:solidFill>
                <a:srgbClr val="61616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Question</a:t>
            </a:r>
            <a:r>
              <a:rPr lang="en">
                <a:solidFill>
                  <a:srgbClr val="45818E"/>
                </a:solidFill>
              </a:rPr>
              <a:t> and Hypotheses </a:t>
            </a:r>
            <a:endParaRPr>
              <a:solidFill>
                <a:srgbClr val="45818E"/>
              </a:solidFill>
            </a:endParaRPr>
          </a:p>
        </p:txBody>
      </p:sp>
      <p:sp>
        <p:nvSpPr>
          <p:cNvPr id="83" name="Google Shape;83;p17"/>
          <p:cNvSpPr txBox="1"/>
          <p:nvPr>
            <p:ph idx="1" type="body"/>
          </p:nvPr>
        </p:nvSpPr>
        <p:spPr>
          <a:xfrm>
            <a:off x="311700" y="1071900"/>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616161"/>
              </a:buClr>
              <a:buSzPts val="1800"/>
              <a:buChar char="●"/>
            </a:pPr>
            <a:r>
              <a:rPr b="1" lang="en">
                <a:solidFill>
                  <a:srgbClr val="616161"/>
                </a:solidFill>
              </a:rPr>
              <a:t>Q: </a:t>
            </a:r>
            <a:r>
              <a:rPr lang="en">
                <a:solidFill>
                  <a:srgbClr val="616161"/>
                </a:solidFill>
              </a:rPr>
              <a:t>How do different environmental concentrations of caffeine facilitate physiological stress responses in </a:t>
            </a:r>
            <a:r>
              <a:rPr i="1" lang="en">
                <a:solidFill>
                  <a:srgbClr val="616161"/>
                </a:solidFill>
              </a:rPr>
              <a:t>Hemigrapsus oregonensis</a:t>
            </a:r>
            <a:r>
              <a:rPr lang="en">
                <a:solidFill>
                  <a:srgbClr val="616161"/>
                </a:solidFill>
              </a:rPr>
              <a:t>? </a:t>
            </a:r>
            <a:endParaRPr>
              <a:solidFill>
                <a:srgbClr val="616161"/>
              </a:solidFill>
            </a:endParaRPr>
          </a:p>
          <a:p>
            <a:pPr indent="0" lvl="0" marL="457200" rtl="0" algn="l">
              <a:spcBef>
                <a:spcPts val="1200"/>
              </a:spcBef>
              <a:spcAft>
                <a:spcPts val="0"/>
              </a:spcAft>
              <a:buNone/>
            </a:pPr>
            <a:r>
              <a:t/>
            </a:r>
            <a:endParaRPr>
              <a:solidFill>
                <a:srgbClr val="616161"/>
              </a:solidFill>
            </a:endParaRPr>
          </a:p>
          <a:p>
            <a:pPr indent="-342900" lvl="0" marL="457200" rtl="0" algn="l">
              <a:spcBef>
                <a:spcPts val="1200"/>
              </a:spcBef>
              <a:spcAft>
                <a:spcPts val="0"/>
              </a:spcAft>
              <a:buClr>
                <a:srgbClr val="616161"/>
              </a:buClr>
              <a:buSzPts val="1800"/>
              <a:buChar char="●"/>
            </a:pPr>
            <a:r>
              <a:rPr b="1" lang="en">
                <a:solidFill>
                  <a:srgbClr val="616161"/>
                </a:solidFill>
              </a:rPr>
              <a:t>Null:</a:t>
            </a:r>
            <a:r>
              <a:rPr lang="en">
                <a:solidFill>
                  <a:srgbClr val="616161"/>
                </a:solidFill>
              </a:rPr>
              <a:t> Different environmental concentrations of caffeine will have no effect on the physiological stress response in </a:t>
            </a:r>
            <a:r>
              <a:rPr i="1" lang="en">
                <a:solidFill>
                  <a:srgbClr val="616161"/>
                </a:solidFill>
              </a:rPr>
              <a:t>Hemigrapsus oregonensis.</a:t>
            </a:r>
            <a:endParaRPr i="1">
              <a:solidFill>
                <a:srgbClr val="616161"/>
              </a:solidFill>
            </a:endParaRPr>
          </a:p>
          <a:p>
            <a:pPr indent="0" lvl="0" marL="457200" rtl="0" algn="l">
              <a:spcBef>
                <a:spcPts val="1200"/>
              </a:spcBef>
              <a:spcAft>
                <a:spcPts val="0"/>
              </a:spcAft>
              <a:buNone/>
            </a:pPr>
            <a:r>
              <a:t/>
            </a:r>
            <a:endParaRPr i="1">
              <a:solidFill>
                <a:srgbClr val="616161"/>
              </a:solidFill>
            </a:endParaRPr>
          </a:p>
          <a:p>
            <a:pPr indent="-342900" lvl="0" marL="457200" rtl="0" algn="l">
              <a:spcBef>
                <a:spcPts val="1200"/>
              </a:spcBef>
              <a:spcAft>
                <a:spcPts val="0"/>
              </a:spcAft>
              <a:buClr>
                <a:srgbClr val="616161"/>
              </a:buClr>
              <a:buSzPts val="1800"/>
              <a:buChar char="●"/>
            </a:pPr>
            <a:r>
              <a:rPr b="1" lang="en">
                <a:solidFill>
                  <a:srgbClr val="616161"/>
                </a:solidFill>
              </a:rPr>
              <a:t>Alt:</a:t>
            </a:r>
            <a:r>
              <a:rPr lang="en">
                <a:solidFill>
                  <a:srgbClr val="616161"/>
                </a:solidFill>
              </a:rPr>
              <a:t> Higher environmental concentrations of caffeine will have an increased effect on the physiological stress response in </a:t>
            </a:r>
            <a:r>
              <a:rPr i="1" lang="en">
                <a:solidFill>
                  <a:srgbClr val="616161"/>
                </a:solidFill>
              </a:rPr>
              <a:t>Hemigrapsus oregonensis</a:t>
            </a:r>
            <a:endParaRPr i="1">
              <a:solidFill>
                <a:srgbClr val="616161"/>
              </a:solidFill>
            </a:endParaRPr>
          </a:p>
          <a:p>
            <a:pPr indent="-342900" lvl="0" marL="914400" rtl="0" algn="l">
              <a:spcBef>
                <a:spcPts val="0"/>
              </a:spcBef>
              <a:spcAft>
                <a:spcPts val="0"/>
              </a:spcAft>
              <a:buClr>
                <a:srgbClr val="616161"/>
              </a:buClr>
              <a:buSzPts val="1800"/>
              <a:buChar char="●"/>
            </a:pPr>
            <a:r>
              <a:rPr lang="en">
                <a:solidFill>
                  <a:srgbClr val="616161"/>
                </a:solidFill>
              </a:rPr>
              <a:t>Increased lactate, oxygen consumption and righting times</a:t>
            </a:r>
            <a:endParaRPr>
              <a:solidFill>
                <a:srgbClr val="6161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17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Experimental Design</a:t>
            </a:r>
            <a:endParaRPr>
              <a:solidFill>
                <a:srgbClr val="45818E"/>
              </a:solidFill>
            </a:endParaRPr>
          </a:p>
        </p:txBody>
      </p:sp>
      <p:pic>
        <p:nvPicPr>
          <p:cNvPr id="89" name="Google Shape;89;p18" title="Untitled_Artwork 3.jpg"/>
          <p:cNvPicPr preferRelativeResize="0"/>
          <p:nvPr/>
        </p:nvPicPr>
        <p:blipFill rotWithShape="1">
          <a:blip r:embed="rId3">
            <a:alphaModFix/>
          </a:blip>
          <a:srcRect b="52081" l="3184" r="44789" t="5561"/>
          <a:stretch/>
        </p:blipFill>
        <p:spPr>
          <a:xfrm>
            <a:off x="311700" y="957313"/>
            <a:ext cx="2819077" cy="1773938"/>
          </a:xfrm>
          <a:prstGeom prst="rect">
            <a:avLst/>
          </a:prstGeom>
          <a:noFill/>
          <a:ln>
            <a:noFill/>
          </a:ln>
        </p:spPr>
      </p:pic>
      <p:pic>
        <p:nvPicPr>
          <p:cNvPr id="90" name="Google Shape;90;p18" title="Untitled_Artwork 3.jpg"/>
          <p:cNvPicPr preferRelativeResize="0"/>
          <p:nvPr/>
        </p:nvPicPr>
        <p:blipFill rotWithShape="1">
          <a:blip r:embed="rId3">
            <a:alphaModFix/>
          </a:blip>
          <a:srcRect b="52081" l="3184" r="44789" t="5561"/>
          <a:stretch/>
        </p:blipFill>
        <p:spPr>
          <a:xfrm>
            <a:off x="311700" y="2939450"/>
            <a:ext cx="2819077" cy="1773938"/>
          </a:xfrm>
          <a:prstGeom prst="rect">
            <a:avLst/>
          </a:prstGeom>
          <a:noFill/>
          <a:ln>
            <a:noFill/>
          </a:ln>
        </p:spPr>
      </p:pic>
      <p:pic>
        <p:nvPicPr>
          <p:cNvPr id="91" name="Google Shape;91;p18" title="Untitled_Artwork 3.jpg"/>
          <p:cNvPicPr preferRelativeResize="0"/>
          <p:nvPr/>
        </p:nvPicPr>
        <p:blipFill rotWithShape="1">
          <a:blip r:embed="rId3">
            <a:alphaModFix/>
          </a:blip>
          <a:srcRect b="52081" l="3184" r="44789" t="5561"/>
          <a:stretch/>
        </p:blipFill>
        <p:spPr>
          <a:xfrm>
            <a:off x="3190438" y="2939450"/>
            <a:ext cx="2819077" cy="1773938"/>
          </a:xfrm>
          <a:prstGeom prst="rect">
            <a:avLst/>
          </a:prstGeom>
          <a:noFill/>
          <a:ln>
            <a:noFill/>
          </a:ln>
        </p:spPr>
      </p:pic>
      <p:pic>
        <p:nvPicPr>
          <p:cNvPr id="92" name="Google Shape;92;p18" title="Untitled_Artwork 3.jpg"/>
          <p:cNvPicPr preferRelativeResize="0"/>
          <p:nvPr/>
        </p:nvPicPr>
        <p:blipFill rotWithShape="1">
          <a:blip r:embed="rId3">
            <a:alphaModFix/>
          </a:blip>
          <a:srcRect b="52081" l="3184" r="44789" t="5561"/>
          <a:stretch/>
        </p:blipFill>
        <p:spPr>
          <a:xfrm>
            <a:off x="6069175" y="2939450"/>
            <a:ext cx="2819077" cy="1773938"/>
          </a:xfrm>
          <a:prstGeom prst="rect">
            <a:avLst/>
          </a:prstGeom>
          <a:noFill/>
          <a:ln>
            <a:noFill/>
          </a:ln>
        </p:spPr>
      </p:pic>
      <p:sp>
        <p:nvSpPr>
          <p:cNvPr id="93" name="Google Shape;93;p18"/>
          <p:cNvSpPr txBox="1"/>
          <p:nvPr/>
        </p:nvSpPr>
        <p:spPr>
          <a:xfrm>
            <a:off x="2068125" y="3719975"/>
            <a:ext cx="899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5 </a:t>
            </a:r>
            <a:r>
              <a:rPr lang="en" sz="1800">
                <a:solidFill>
                  <a:srgbClr val="616161"/>
                </a:solidFill>
                <a:latin typeface="Proxima Nova"/>
                <a:ea typeface="Proxima Nova"/>
                <a:cs typeface="Proxima Nova"/>
                <a:sym typeface="Proxima Nova"/>
              </a:rPr>
              <a:t>μg/L</a:t>
            </a:r>
            <a:endParaRPr sz="1800">
              <a:solidFill>
                <a:schemeClr val="dk2"/>
              </a:solidFill>
              <a:latin typeface="Proxima Nova"/>
              <a:ea typeface="Proxima Nova"/>
              <a:cs typeface="Proxima Nova"/>
              <a:sym typeface="Proxima Nova"/>
            </a:endParaRPr>
          </a:p>
        </p:txBody>
      </p:sp>
      <p:sp>
        <p:nvSpPr>
          <p:cNvPr id="94" name="Google Shape;94;p18"/>
          <p:cNvSpPr txBox="1"/>
          <p:nvPr/>
        </p:nvSpPr>
        <p:spPr>
          <a:xfrm>
            <a:off x="4852700" y="3719975"/>
            <a:ext cx="899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15</a:t>
            </a:r>
            <a:r>
              <a:rPr lang="en" sz="1800">
                <a:solidFill>
                  <a:schemeClr val="dk2"/>
                </a:solidFill>
                <a:latin typeface="Proxima Nova"/>
                <a:ea typeface="Proxima Nova"/>
                <a:cs typeface="Proxima Nova"/>
                <a:sym typeface="Proxima Nova"/>
              </a:rPr>
              <a:t> </a:t>
            </a:r>
            <a:r>
              <a:rPr lang="en" sz="1800">
                <a:solidFill>
                  <a:srgbClr val="616161"/>
                </a:solidFill>
                <a:latin typeface="Proxima Nova"/>
                <a:ea typeface="Proxima Nova"/>
                <a:cs typeface="Proxima Nova"/>
                <a:sym typeface="Proxima Nova"/>
              </a:rPr>
              <a:t>μg/L</a:t>
            </a:r>
            <a:endParaRPr sz="1800">
              <a:solidFill>
                <a:schemeClr val="dk2"/>
              </a:solidFill>
              <a:latin typeface="Proxima Nova"/>
              <a:ea typeface="Proxima Nova"/>
              <a:cs typeface="Proxima Nova"/>
              <a:sym typeface="Proxima Nova"/>
            </a:endParaRPr>
          </a:p>
        </p:txBody>
      </p:sp>
      <p:sp>
        <p:nvSpPr>
          <p:cNvPr id="95" name="Google Shape;95;p18"/>
          <p:cNvSpPr txBox="1"/>
          <p:nvPr/>
        </p:nvSpPr>
        <p:spPr>
          <a:xfrm>
            <a:off x="7731300" y="3645075"/>
            <a:ext cx="9711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20</a:t>
            </a:r>
            <a:r>
              <a:rPr lang="en" sz="1800">
                <a:solidFill>
                  <a:schemeClr val="dk2"/>
                </a:solidFill>
                <a:latin typeface="Proxima Nova"/>
                <a:ea typeface="Proxima Nova"/>
                <a:cs typeface="Proxima Nova"/>
                <a:sym typeface="Proxima Nova"/>
              </a:rPr>
              <a:t> </a:t>
            </a:r>
            <a:r>
              <a:rPr lang="en" sz="1800">
                <a:solidFill>
                  <a:srgbClr val="616161"/>
                </a:solidFill>
                <a:latin typeface="Proxima Nova"/>
                <a:ea typeface="Proxima Nova"/>
                <a:cs typeface="Proxima Nova"/>
                <a:sym typeface="Proxima Nova"/>
              </a:rPr>
              <a:t>μg/L</a:t>
            </a:r>
            <a:endParaRPr sz="1800">
              <a:solidFill>
                <a:schemeClr val="dk2"/>
              </a:solidFill>
              <a:latin typeface="Proxima Nova"/>
              <a:ea typeface="Proxima Nova"/>
              <a:cs typeface="Proxima Nova"/>
              <a:sym typeface="Proxima Nova"/>
            </a:endParaRPr>
          </a:p>
        </p:txBody>
      </p:sp>
      <p:sp>
        <p:nvSpPr>
          <p:cNvPr id="96" name="Google Shape;96;p18"/>
          <p:cNvSpPr txBox="1"/>
          <p:nvPr/>
        </p:nvSpPr>
        <p:spPr>
          <a:xfrm>
            <a:off x="1996725" y="1730100"/>
            <a:ext cx="9711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Control</a:t>
            </a:r>
            <a:endParaRPr sz="1800">
              <a:solidFill>
                <a:schemeClr val="dk2"/>
              </a:solidFill>
              <a:latin typeface="Proxima Nova"/>
              <a:ea typeface="Proxima Nova"/>
              <a:cs typeface="Proxima Nova"/>
              <a:sym typeface="Proxima Nova"/>
            </a:endParaRPr>
          </a:p>
        </p:txBody>
      </p:sp>
      <p:sp>
        <p:nvSpPr>
          <p:cNvPr id="97" name="Google Shape;97;p18"/>
          <p:cNvSpPr txBox="1"/>
          <p:nvPr/>
        </p:nvSpPr>
        <p:spPr>
          <a:xfrm>
            <a:off x="3437950" y="1150200"/>
            <a:ext cx="4968900" cy="152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3L tanks, filled with 2.5 L of water</a:t>
            </a:r>
            <a:endParaRPr sz="1800">
              <a:solidFill>
                <a:schemeClr val="dk2"/>
              </a:solidFill>
              <a:latin typeface="Proxima Nova"/>
              <a:ea typeface="Proxima Nova"/>
              <a:cs typeface="Proxima Nova"/>
              <a:sym typeface="Proxima Nova"/>
            </a:endParaRPr>
          </a:p>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Dosed with powdered capsules of </a:t>
            </a:r>
            <a:r>
              <a:rPr lang="en" sz="1800">
                <a:solidFill>
                  <a:schemeClr val="dk2"/>
                </a:solidFill>
                <a:latin typeface="Proxima Nova"/>
                <a:ea typeface="Proxima Nova"/>
                <a:cs typeface="Proxima Nova"/>
                <a:sym typeface="Proxima Nova"/>
              </a:rPr>
              <a:t>caffeine</a:t>
            </a:r>
            <a:endParaRPr sz="1800">
              <a:solidFill>
                <a:schemeClr val="dk2"/>
              </a:solidFill>
              <a:latin typeface="Proxima Nova"/>
              <a:ea typeface="Proxima Nova"/>
              <a:cs typeface="Proxima Nova"/>
              <a:sym typeface="Proxima Nova"/>
            </a:endParaRPr>
          </a:p>
        </p:txBody>
      </p:sp>
      <p:pic>
        <p:nvPicPr>
          <p:cNvPr id="98" name="Google Shape;98;p18"/>
          <p:cNvPicPr preferRelativeResize="0"/>
          <p:nvPr/>
        </p:nvPicPr>
        <p:blipFill>
          <a:blip r:embed="rId4">
            <a:alphaModFix/>
          </a:blip>
          <a:stretch>
            <a:fillRect/>
          </a:stretch>
        </p:blipFill>
        <p:spPr>
          <a:xfrm>
            <a:off x="76425" y="937033"/>
            <a:ext cx="3054376" cy="1814505"/>
          </a:xfrm>
          <a:prstGeom prst="rect">
            <a:avLst/>
          </a:prstGeom>
          <a:noFill/>
          <a:ln>
            <a:noFill/>
          </a:ln>
        </p:spPr>
      </p:pic>
      <p:pic>
        <p:nvPicPr>
          <p:cNvPr id="99" name="Google Shape;99;p18"/>
          <p:cNvPicPr preferRelativeResize="0"/>
          <p:nvPr/>
        </p:nvPicPr>
        <p:blipFill>
          <a:blip r:embed="rId4">
            <a:alphaModFix/>
          </a:blip>
          <a:stretch>
            <a:fillRect/>
          </a:stretch>
        </p:blipFill>
        <p:spPr>
          <a:xfrm>
            <a:off x="76425" y="2939458"/>
            <a:ext cx="3054376" cy="1814505"/>
          </a:xfrm>
          <a:prstGeom prst="rect">
            <a:avLst/>
          </a:prstGeom>
          <a:noFill/>
          <a:ln>
            <a:noFill/>
          </a:ln>
        </p:spPr>
      </p:pic>
      <p:pic>
        <p:nvPicPr>
          <p:cNvPr id="100" name="Google Shape;100;p18"/>
          <p:cNvPicPr preferRelativeResize="0"/>
          <p:nvPr/>
        </p:nvPicPr>
        <p:blipFill>
          <a:blip r:embed="rId4">
            <a:alphaModFix/>
          </a:blip>
          <a:stretch>
            <a:fillRect/>
          </a:stretch>
        </p:blipFill>
        <p:spPr>
          <a:xfrm>
            <a:off x="3072800" y="2939446"/>
            <a:ext cx="3054376" cy="1814505"/>
          </a:xfrm>
          <a:prstGeom prst="rect">
            <a:avLst/>
          </a:prstGeom>
          <a:noFill/>
          <a:ln>
            <a:noFill/>
          </a:ln>
        </p:spPr>
      </p:pic>
      <p:pic>
        <p:nvPicPr>
          <p:cNvPr id="101" name="Google Shape;101;p18"/>
          <p:cNvPicPr preferRelativeResize="0"/>
          <p:nvPr/>
        </p:nvPicPr>
        <p:blipFill>
          <a:blip r:embed="rId4">
            <a:alphaModFix/>
          </a:blip>
          <a:stretch>
            <a:fillRect/>
          </a:stretch>
        </p:blipFill>
        <p:spPr>
          <a:xfrm>
            <a:off x="6009525" y="2939458"/>
            <a:ext cx="3054376" cy="1814505"/>
          </a:xfrm>
          <a:prstGeom prst="rect">
            <a:avLst/>
          </a:prstGeom>
          <a:noFill/>
          <a:ln>
            <a:noFill/>
          </a:ln>
        </p:spPr>
      </p:pic>
      <p:sp>
        <p:nvSpPr>
          <p:cNvPr id="102" name="Google Shape;102;p18"/>
          <p:cNvSpPr txBox="1"/>
          <p:nvPr/>
        </p:nvSpPr>
        <p:spPr>
          <a:xfrm>
            <a:off x="1061075" y="1008750"/>
            <a:ext cx="97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Control</a:t>
            </a:r>
            <a:endParaRPr sz="1800">
              <a:solidFill>
                <a:schemeClr val="dk2"/>
              </a:solidFill>
              <a:latin typeface="Proxima Nova"/>
              <a:ea typeface="Proxima Nova"/>
              <a:cs typeface="Proxima Nova"/>
              <a:sym typeface="Proxima Nova"/>
            </a:endParaRPr>
          </a:p>
        </p:txBody>
      </p:sp>
      <p:sp>
        <p:nvSpPr>
          <p:cNvPr id="103" name="Google Shape;103;p18"/>
          <p:cNvSpPr txBox="1"/>
          <p:nvPr/>
        </p:nvSpPr>
        <p:spPr>
          <a:xfrm>
            <a:off x="944675" y="3004913"/>
            <a:ext cx="120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155CC"/>
                </a:solidFill>
                <a:latin typeface="Proxima Nova"/>
                <a:ea typeface="Proxima Nova"/>
                <a:cs typeface="Proxima Nova"/>
                <a:sym typeface="Proxima Nova"/>
              </a:rPr>
              <a:t>Low Dose</a:t>
            </a:r>
            <a:endParaRPr sz="1800">
              <a:solidFill>
                <a:srgbClr val="1155CC"/>
              </a:solidFill>
              <a:latin typeface="Proxima Nova"/>
              <a:ea typeface="Proxima Nova"/>
              <a:cs typeface="Proxima Nova"/>
              <a:sym typeface="Proxima Nova"/>
            </a:endParaRPr>
          </a:p>
        </p:txBody>
      </p:sp>
      <p:sp>
        <p:nvSpPr>
          <p:cNvPr id="104" name="Google Shape;104;p18"/>
          <p:cNvSpPr txBox="1"/>
          <p:nvPr/>
        </p:nvSpPr>
        <p:spPr>
          <a:xfrm>
            <a:off x="3764790" y="3004925"/>
            <a:ext cx="167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latin typeface="Proxima Nova"/>
                <a:ea typeface="Proxima Nova"/>
                <a:cs typeface="Proxima Nova"/>
                <a:sym typeface="Proxima Nova"/>
              </a:rPr>
              <a:t>Medium Dose</a:t>
            </a:r>
            <a:endParaRPr sz="1800">
              <a:solidFill>
                <a:srgbClr val="6AA84F"/>
              </a:solidFill>
              <a:latin typeface="Proxima Nova"/>
              <a:ea typeface="Proxima Nova"/>
              <a:cs typeface="Proxima Nova"/>
              <a:sym typeface="Proxima Nova"/>
            </a:endParaRPr>
          </a:p>
        </p:txBody>
      </p:sp>
      <p:sp>
        <p:nvSpPr>
          <p:cNvPr id="105" name="Google Shape;105;p18"/>
          <p:cNvSpPr txBox="1"/>
          <p:nvPr/>
        </p:nvSpPr>
        <p:spPr>
          <a:xfrm>
            <a:off x="6752100" y="3004925"/>
            <a:ext cx="208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Proxima Nova"/>
                <a:ea typeface="Proxima Nova"/>
                <a:cs typeface="Proxima Nova"/>
                <a:sym typeface="Proxima Nova"/>
              </a:rPr>
              <a:t>High Dose</a:t>
            </a:r>
            <a:endParaRPr sz="1800">
              <a:solidFill>
                <a:srgbClr val="E06666"/>
              </a:solidFill>
              <a:latin typeface="Proxima Nova"/>
              <a:ea typeface="Proxima Nova"/>
              <a:cs typeface="Proxima Nova"/>
              <a:sym typeface="Proxima Nova"/>
            </a:endParaRPr>
          </a:p>
        </p:txBody>
      </p:sp>
      <p:sp>
        <p:nvSpPr>
          <p:cNvPr id="106" name="Google Shape;106;p18"/>
          <p:cNvSpPr txBox="1"/>
          <p:nvPr/>
        </p:nvSpPr>
        <p:spPr>
          <a:xfrm>
            <a:off x="575989" y="4520250"/>
            <a:ext cx="2290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1155CC"/>
                </a:solidFill>
                <a:latin typeface="Proxima Nova"/>
                <a:ea typeface="Proxima Nova"/>
                <a:cs typeface="Proxima Nova"/>
                <a:sym typeface="Proxima Nova"/>
              </a:rPr>
              <a:t>5 μg/L of caffeine</a:t>
            </a:r>
            <a:endParaRPr sz="1800">
              <a:solidFill>
                <a:srgbClr val="1155CC"/>
              </a:solidFill>
              <a:latin typeface="Proxima Nova"/>
              <a:ea typeface="Proxima Nova"/>
              <a:cs typeface="Proxima Nova"/>
              <a:sym typeface="Proxima Nova"/>
            </a:endParaRPr>
          </a:p>
        </p:txBody>
      </p:sp>
      <p:sp>
        <p:nvSpPr>
          <p:cNvPr id="107" name="Google Shape;107;p18"/>
          <p:cNvSpPr txBox="1"/>
          <p:nvPr/>
        </p:nvSpPr>
        <p:spPr>
          <a:xfrm>
            <a:off x="3437950" y="4477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6AA84F"/>
                </a:solidFill>
                <a:latin typeface="Proxima Nova"/>
                <a:ea typeface="Proxima Nova"/>
                <a:cs typeface="Proxima Nova"/>
                <a:sym typeface="Proxima Nova"/>
              </a:rPr>
              <a:t>15 μg/L of caffeine</a:t>
            </a:r>
            <a:endParaRPr>
              <a:solidFill>
                <a:srgbClr val="6AA84F"/>
              </a:solidFill>
            </a:endParaRPr>
          </a:p>
        </p:txBody>
      </p:sp>
      <p:sp>
        <p:nvSpPr>
          <p:cNvPr id="108" name="Google Shape;108;p18"/>
          <p:cNvSpPr txBox="1"/>
          <p:nvPr/>
        </p:nvSpPr>
        <p:spPr>
          <a:xfrm>
            <a:off x="6523413" y="4477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E06666"/>
                </a:solidFill>
                <a:latin typeface="Proxima Nova"/>
                <a:ea typeface="Proxima Nova"/>
                <a:cs typeface="Proxima Nova"/>
                <a:sym typeface="Proxima Nova"/>
              </a:rPr>
              <a:t>20 μg/L of caffeine</a:t>
            </a:r>
            <a:endParaRPr sz="1800">
              <a:solidFill>
                <a:srgbClr val="E06666"/>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Data Collection</a:t>
            </a:r>
            <a:endParaRPr>
              <a:solidFill>
                <a:srgbClr val="45818E"/>
              </a:solidFill>
            </a:endParaRPr>
          </a:p>
        </p:txBody>
      </p:sp>
      <p:sp>
        <p:nvSpPr>
          <p:cNvPr id="114" name="Google Shape;114;p19"/>
          <p:cNvSpPr txBox="1"/>
          <p:nvPr>
            <p:ph idx="1" type="body"/>
          </p:nvPr>
        </p:nvSpPr>
        <p:spPr>
          <a:xfrm>
            <a:off x="311700" y="1152475"/>
            <a:ext cx="5358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616161"/>
              </a:buClr>
              <a:buSzPts val="1800"/>
              <a:buChar char="●"/>
            </a:pPr>
            <a:r>
              <a:rPr lang="en">
                <a:solidFill>
                  <a:srgbClr val="616161"/>
                </a:solidFill>
              </a:rPr>
              <a:t>Week 0: </a:t>
            </a:r>
            <a:endParaRPr sz="1600">
              <a:solidFill>
                <a:srgbClr val="616161"/>
              </a:solidFill>
            </a:endParaRPr>
          </a:p>
          <a:p>
            <a:pPr indent="-330200" lvl="1" marL="914400" rtl="0" algn="l">
              <a:spcBef>
                <a:spcPts val="0"/>
              </a:spcBef>
              <a:spcAft>
                <a:spcPts val="0"/>
              </a:spcAft>
              <a:buClr>
                <a:srgbClr val="616161"/>
              </a:buClr>
              <a:buSzPts val="1600"/>
              <a:buChar char="○"/>
            </a:pPr>
            <a:r>
              <a:rPr lang="en" sz="1600">
                <a:solidFill>
                  <a:srgbClr val="616161"/>
                </a:solidFill>
              </a:rPr>
              <a:t>Establish caffeine concentrations</a:t>
            </a:r>
            <a:endParaRPr sz="1600">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Week 1:  </a:t>
            </a:r>
            <a:endParaRPr sz="1600">
              <a:solidFill>
                <a:srgbClr val="616161"/>
              </a:solidFill>
            </a:endParaRPr>
          </a:p>
          <a:p>
            <a:pPr indent="-330200" lvl="1" marL="914400" rtl="0" algn="l">
              <a:spcBef>
                <a:spcPts val="0"/>
              </a:spcBef>
              <a:spcAft>
                <a:spcPts val="0"/>
              </a:spcAft>
              <a:buClr>
                <a:srgbClr val="616161"/>
              </a:buClr>
              <a:buSzPts val="1600"/>
              <a:buChar char="○"/>
            </a:pPr>
            <a:r>
              <a:rPr lang="en" sz="1600">
                <a:solidFill>
                  <a:srgbClr val="616161"/>
                </a:solidFill>
              </a:rPr>
              <a:t>Re-dose tanks with caffeine</a:t>
            </a:r>
            <a:endParaRPr sz="1600">
              <a:solidFill>
                <a:srgbClr val="616161"/>
              </a:solidFill>
            </a:endParaRPr>
          </a:p>
          <a:p>
            <a:pPr indent="-330200" lvl="1" marL="914400" rtl="0" algn="l">
              <a:spcBef>
                <a:spcPts val="0"/>
              </a:spcBef>
              <a:spcAft>
                <a:spcPts val="0"/>
              </a:spcAft>
              <a:buClr>
                <a:srgbClr val="616161"/>
              </a:buClr>
              <a:buSzPts val="1600"/>
              <a:buChar char="○"/>
            </a:pPr>
            <a:r>
              <a:rPr lang="en" sz="1600">
                <a:solidFill>
                  <a:srgbClr val="616161"/>
                </a:solidFill>
              </a:rPr>
              <a:t>Respiratory and righting time</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Week 2: </a:t>
            </a:r>
            <a:endParaRPr sz="1600">
              <a:solidFill>
                <a:srgbClr val="616161"/>
              </a:solidFill>
            </a:endParaRPr>
          </a:p>
          <a:p>
            <a:pPr indent="-330200" lvl="1" marL="914400" rtl="0" algn="l">
              <a:spcBef>
                <a:spcPts val="0"/>
              </a:spcBef>
              <a:spcAft>
                <a:spcPts val="0"/>
              </a:spcAft>
              <a:buClr>
                <a:srgbClr val="616161"/>
              </a:buClr>
              <a:buSzPts val="1600"/>
              <a:buChar char="○"/>
            </a:pPr>
            <a:r>
              <a:rPr lang="en" sz="1600">
                <a:solidFill>
                  <a:srgbClr val="616161"/>
                </a:solidFill>
              </a:rPr>
              <a:t>Record hemolymph, respiratory and righting time</a:t>
            </a:r>
            <a:endParaRPr>
              <a:solidFill>
                <a:srgbClr val="616161"/>
              </a:solidFill>
            </a:endParaRPr>
          </a:p>
          <a:p>
            <a:pPr indent="-342900" lvl="0" marL="457200" rtl="0" algn="l">
              <a:spcBef>
                <a:spcPts val="0"/>
              </a:spcBef>
              <a:spcAft>
                <a:spcPts val="0"/>
              </a:spcAft>
              <a:buClr>
                <a:srgbClr val="616161"/>
              </a:buClr>
              <a:buSzPts val="1800"/>
              <a:buChar char="●"/>
            </a:pPr>
            <a:r>
              <a:rPr lang="en">
                <a:solidFill>
                  <a:srgbClr val="616161"/>
                </a:solidFill>
              </a:rPr>
              <a:t>Hemolymph Assay:</a:t>
            </a:r>
            <a:r>
              <a:rPr lang="en" sz="1600">
                <a:solidFill>
                  <a:srgbClr val="616161"/>
                </a:solidFill>
              </a:rPr>
              <a:t> </a:t>
            </a:r>
            <a:endParaRPr sz="1600">
              <a:solidFill>
                <a:srgbClr val="616161"/>
              </a:solidFill>
            </a:endParaRPr>
          </a:p>
          <a:p>
            <a:pPr indent="-317500" lvl="1" marL="914400" rtl="0" algn="l">
              <a:spcBef>
                <a:spcPts val="0"/>
              </a:spcBef>
              <a:spcAft>
                <a:spcPts val="0"/>
              </a:spcAft>
              <a:buClr>
                <a:srgbClr val="616161"/>
              </a:buClr>
              <a:buSzPts val="1400"/>
              <a:buChar char="○"/>
            </a:pPr>
            <a:r>
              <a:rPr lang="en" sz="1600">
                <a:solidFill>
                  <a:srgbClr val="616161"/>
                </a:solidFill>
              </a:rPr>
              <a:t>Lactate </a:t>
            </a:r>
            <a:endParaRPr>
              <a:solidFill>
                <a:srgbClr val="616161"/>
              </a:solidFill>
            </a:endParaRPr>
          </a:p>
        </p:txBody>
      </p:sp>
      <p:pic>
        <p:nvPicPr>
          <p:cNvPr id="115" name="Google Shape;115;p19"/>
          <p:cNvPicPr preferRelativeResize="0"/>
          <p:nvPr/>
        </p:nvPicPr>
        <p:blipFill rotWithShape="1">
          <a:blip r:embed="rId3">
            <a:alphaModFix/>
          </a:blip>
          <a:srcRect b="1746" l="0" r="0" t="1737"/>
          <a:stretch/>
        </p:blipFill>
        <p:spPr>
          <a:xfrm>
            <a:off x="5360799" y="262100"/>
            <a:ext cx="3691274" cy="1805701"/>
          </a:xfrm>
          <a:prstGeom prst="rect">
            <a:avLst/>
          </a:prstGeom>
          <a:noFill/>
          <a:ln>
            <a:noFill/>
          </a:ln>
        </p:spPr>
      </p:pic>
      <p:pic>
        <p:nvPicPr>
          <p:cNvPr id="116" name="Google Shape;116;p19"/>
          <p:cNvPicPr preferRelativeResize="0"/>
          <p:nvPr/>
        </p:nvPicPr>
        <p:blipFill>
          <a:blip r:embed="rId4">
            <a:alphaModFix/>
          </a:blip>
          <a:stretch>
            <a:fillRect/>
          </a:stretch>
        </p:blipFill>
        <p:spPr>
          <a:xfrm>
            <a:off x="5768900" y="2278038"/>
            <a:ext cx="3236852" cy="1305625"/>
          </a:xfrm>
          <a:prstGeom prst="rect">
            <a:avLst/>
          </a:prstGeom>
          <a:noFill/>
          <a:ln>
            <a:noFill/>
          </a:ln>
        </p:spPr>
      </p:pic>
      <p:pic>
        <p:nvPicPr>
          <p:cNvPr id="117" name="Google Shape;117;p19"/>
          <p:cNvPicPr preferRelativeResize="0"/>
          <p:nvPr/>
        </p:nvPicPr>
        <p:blipFill>
          <a:blip r:embed="rId5">
            <a:alphaModFix/>
          </a:blip>
          <a:stretch>
            <a:fillRect/>
          </a:stretch>
        </p:blipFill>
        <p:spPr>
          <a:xfrm>
            <a:off x="6113150" y="3793975"/>
            <a:ext cx="2308150" cy="1215375"/>
          </a:xfrm>
          <a:prstGeom prst="rect">
            <a:avLst/>
          </a:prstGeom>
          <a:noFill/>
          <a:ln>
            <a:noFill/>
          </a:ln>
        </p:spPr>
      </p:pic>
      <p:sp>
        <p:nvSpPr>
          <p:cNvPr id="118" name="Google Shape;118;p19"/>
          <p:cNvSpPr txBox="1"/>
          <p:nvPr/>
        </p:nvSpPr>
        <p:spPr>
          <a:xfrm>
            <a:off x="5482375" y="1867625"/>
            <a:ext cx="3569700" cy="2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Behavioral</a:t>
            </a:r>
            <a:r>
              <a:rPr lang="en">
                <a:solidFill>
                  <a:srgbClr val="45818E"/>
                </a:solidFill>
              </a:rPr>
              <a:t> Observations</a:t>
            </a:r>
            <a:endParaRPr>
              <a:solidFill>
                <a:srgbClr val="45818E"/>
              </a:solidFill>
            </a:endParaRPr>
          </a:p>
        </p:txBody>
      </p:sp>
      <p:pic>
        <p:nvPicPr>
          <p:cNvPr id="124" name="Google Shape;124;p20" title="IMG_0849.jpg"/>
          <p:cNvPicPr preferRelativeResize="0"/>
          <p:nvPr/>
        </p:nvPicPr>
        <p:blipFill rotWithShape="1">
          <a:blip r:embed="rId3">
            <a:alphaModFix/>
          </a:blip>
          <a:srcRect b="48096" l="0" r="76984" t="34571"/>
          <a:stretch/>
        </p:blipFill>
        <p:spPr>
          <a:xfrm>
            <a:off x="388825" y="1195875"/>
            <a:ext cx="1491475" cy="1497477"/>
          </a:xfrm>
          <a:prstGeom prst="rect">
            <a:avLst/>
          </a:prstGeom>
          <a:noFill/>
          <a:ln>
            <a:noFill/>
          </a:ln>
        </p:spPr>
      </p:pic>
      <p:pic>
        <p:nvPicPr>
          <p:cNvPr id="125" name="Google Shape;125;p20" title="IMG_3230.jpg"/>
          <p:cNvPicPr preferRelativeResize="0"/>
          <p:nvPr/>
        </p:nvPicPr>
        <p:blipFill>
          <a:blip r:embed="rId4">
            <a:alphaModFix/>
          </a:blip>
          <a:stretch>
            <a:fillRect/>
          </a:stretch>
        </p:blipFill>
        <p:spPr>
          <a:xfrm>
            <a:off x="5551725" y="183500"/>
            <a:ext cx="3214856" cy="3220351"/>
          </a:xfrm>
          <a:prstGeom prst="rect">
            <a:avLst/>
          </a:prstGeom>
          <a:noFill/>
          <a:ln>
            <a:noFill/>
          </a:ln>
        </p:spPr>
      </p:pic>
      <p:pic>
        <p:nvPicPr>
          <p:cNvPr id="126" name="Google Shape;126;p20" title="IMG_0849.jpg"/>
          <p:cNvPicPr preferRelativeResize="0"/>
          <p:nvPr/>
        </p:nvPicPr>
        <p:blipFill rotWithShape="1">
          <a:blip r:embed="rId3">
            <a:alphaModFix/>
          </a:blip>
          <a:srcRect b="35055" l="42599" r="34292" t="37138"/>
          <a:stretch/>
        </p:blipFill>
        <p:spPr>
          <a:xfrm rot="-5400000">
            <a:off x="2731589" y="743387"/>
            <a:ext cx="1497473" cy="2402452"/>
          </a:xfrm>
          <a:prstGeom prst="rect">
            <a:avLst/>
          </a:prstGeom>
          <a:noFill/>
          <a:ln>
            <a:noFill/>
          </a:ln>
        </p:spPr>
      </p:pic>
      <p:sp>
        <p:nvSpPr>
          <p:cNvPr id="127" name="Google Shape;127;p20"/>
          <p:cNvSpPr txBox="1"/>
          <p:nvPr/>
        </p:nvSpPr>
        <p:spPr>
          <a:xfrm>
            <a:off x="5551750" y="3447325"/>
            <a:ext cx="32148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Crab climbing aeration tubing</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(15 </a:t>
            </a:r>
            <a:r>
              <a:rPr lang="en" sz="1800">
                <a:solidFill>
                  <a:srgbClr val="616161"/>
                </a:solidFill>
                <a:latin typeface="Proxima Nova"/>
                <a:ea typeface="Proxima Nova"/>
                <a:cs typeface="Proxima Nova"/>
                <a:sym typeface="Proxima Nova"/>
              </a:rPr>
              <a:t>μ</a:t>
            </a:r>
            <a:r>
              <a:rPr lang="en" sz="1800">
                <a:solidFill>
                  <a:schemeClr val="dk2"/>
                </a:solidFill>
                <a:latin typeface="Proxima Nova"/>
                <a:ea typeface="Proxima Nova"/>
                <a:cs typeface="Proxima Nova"/>
                <a:sym typeface="Proxima Nova"/>
              </a:rPr>
              <a:t>g/L)</a:t>
            </a:r>
            <a:endParaRPr sz="1800">
              <a:solidFill>
                <a:schemeClr val="dk2"/>
              </a:solidFill>
              <a:latin typeface="Proxima Nova"/>
              <a:ea typeface="Proxima Nova"/>
              <a:cs typeface="Proxima Nova"/>
              <a:sym typeface="Proxima Nova"/>
            </a:endParaRPr>
          </a:p>
        </p:txBody>
      </p:sp>
      <p:sp>
        <p:nvSpPr>
          <p:cNvPr id="128" name="Google Shape;128;p20"/>
          <p:cNvSpPr txBox="1"/>
          <p:nvPr/>
        </p:nvSpPr>
        <p:spPr>
          <a:xfrm>
            <a:off x="907638" y="2616925"/>
            <a:ext cx="29061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Leg </a:t>
            </a:r>
            <a:r>
              <a:rPr lang="en" sz="1800">
                <a:solidFill>
                  <a:schemeClr val="dk2"/>
                </a:solidFill>
                <a:latin typeface="Proxima Nova"/>
                <a:ea typeface="Proxima Nova"/>
                <a:cs typeface="Proxima Nova"/>
                <a:sym typeface="Proxima Nova"/>
              </a:rPr>
              <a:t>contractures</a:t>
            </a:r>
            <a:r>
              <a:rPr lang="en" sz="1800">
                <a:solidFill>
                  <a:schemeClr val="dk2"/>
                </a:solidFill>
                <a:latin typeface="Proxima Nova"/>
                <a:ea typeface="Proxima Nova"/>
                <a:cs typeface="Proxima Nova"/>
                <a:sym typeface="Proxima Nova"/>
              </a:rPr>
              <a:t> (20 </a:t>
            </a:r>
            <a:r>
              <a:rPr lang="en" sz="1800">
                <a:solidFill>
                  <a:srgbClr val="616161"/>
                </a:solidFill>
                <a:latin typeface="Proxima Nova"/>
                <a:ea typeface="Proxima Nova"/>
                <a:cs typeface="Proxima Nova"/>
                <a:sym typeface="Proxima Nova"/>
              </a:rPr>
              <a:t>μ</a:t>
            </a:r>
            <a:r>
              <a:rPr lang="en" sz="1800">
                <a:solidFill>
                  <a:schemeClr val="dk2"/>
                </a:solidFill>
                <a:latin typeface="Proxima Nova"/>
                <a:ea typeface="Proxima Nova"/>
                <a:cs typeface="Proxima Nova"/>
                <a:sym typeface="Proxima Nova"/>
              </a:rPr>
              <a:t>g/L)</a:t>
            </a:r>
            <a:endParaRPr sz="1800">
              <a:solidFill>
                <a:schemeClr val="dk2"/>
              </a:solidFill>
              <a:latin typeface="Proxima Nova"/>
              <a:ea typeface="Proxima Nova"/>
              <a:cs typeface="Proxima Nova"/>
              <a:sym typeface="Proxima Nova"/>
            </a:endParaRPr>
          </a:p>
        </p:txBody>
      </p:sp>
      <p:sp>
        <p:nvSpPr>
          <p:cNvPr id="129" name="Google Shape;129;p20"/>
          <p:cNvSpPr txBox="1"/>
          <p:nvPr/>
        </p:nvSpPr>
        <p:spPr>
          <a:xfrm>
            <a:off x="5551750" y="4064600"/>
            <a:ext cx="3555600" cy="113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A low-dose and a high-dose crab </a:t>
            </a:r>
            <a:r>
              <a:rPr lang="en" sz="1800">
                <a:solidFill>
                  <a:schemeClr val="dk2"/>
                </a:solidFill>
                <a:latin typeface="Proxima Nova"/>
                <a:ea typeface="Proxima Nova"/>
                <a:cs typeface="Proxima Nova"/>
                <a:sym typeface="Proxima Nova"/>
              </a:rPr>
              <a:t>escaped</a:t>
            </a:r>
            <a:endParaRPr sz="1800">
              <a:solidFill>
                <a:schemeClr val="dk2"/>
              </a:solidFill>
              <a:latin typeface="Proxima Nova"/>
              <a:ea typeface="Proxima Nova"/>
              <a:cs typeface="Proxima Nova"/>
              <a:sym typeface="Proxima Nova"/>
            </a:endParaRPr>
          </a:p>
        </p:txBody>
      </p:sp>
      <p:pic>
        <p:nvPicPr>
          <p:cNvPr id="130" name="Google Shape;130;p20"/>
          <p:cNvPicPr preferRelativeResize="0"/>
          <p:nvPr/>
        </p:nvPicPr>
        <p:blipFill>
          <a:blip r:embed="rId5">
            <a:alphaModFix/>
          </a:blip>
          <a:stretch>
            <a:fillRect/>
          </a:stretch>
        </p:blipFill>
        <p:spPr>
          <a:xfrm>
            <a:off x="132775" y="3251775"/>
            <a:ext cx="3644874" cy="1739651"/>
          </a:xfrm>
          <a:prstGeom prst="rect">
            <a:avLst/>
          </a:prstGeom>
          <a:noFill/>
          <a:ln>
            <a:noFill/>
          </a:ln>
        </p:spPr>
      </p:pic>
      <p:sp>
        <p:nvSpPr>
          <p:cNvPr id="131" name="Google Shape;131;p20"/>
          <p:cNvSpPr txBox="1"/>
          <p:nvPr/>
        </p:nvSpPr>
        <p:spPr>
          <a:xfrm>
            <a:off x="3813750" y="3447325"/>
            <a:ext cx="1701900" cy="14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Death and possible cannibalization(20</a:t>
            </a:r>
            <a:r>
              <a:rPr lang="en" sz="1800">
                <a:solidFill>
                  <a:srgbClr val="616161"/>
                </a:solidFill>
                <a:latin typeface="Proxima Nova"/>
                <a:ea typeface="Proxima Nova"/>
                <a:cs typeface="Proxima Nova"/>
                <a:sym typeface="Proxima Nova"/>
              </a:rPr>
              <a:t>μ</a:t>
            </a:r>
            <a:r>
              <a:rPr lang="en" sz="1800">
                <a:solidFill>
                  <a:schemeClr val="dk2"/>
                </a:solidFill>
                <a:latin typeface="Proxima Nova"/>
                <a:ea typeface="Proxima Nova"/>
                <a:cs typeface="Proxima Nova"/>
                <a:sym typeface="Proxima Nova"/>
              </a:rPr>
              <a:t>g/L)</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5818E"/>
                </a:solidFill>
              </a:rPr>
              <a:t>Results: Righting Time and Mortality</a:t>
            </a:r>
            <a:endParaRPr>
              <a:solidFill>
                <a:srgbClr val="45818E"/>
              </a:solidFill>
            </a:endParaRPr>
          </a:p>
        </p:txBody>
      </p:sp>
      <p:pic>
        <p:nvPicPr>
          <p:cNvPr id="137" name="Google Shape;137;p21"/>
          <p:cNvPicPr preferRelativeResize="0"/>
          <p:nvPr/>
        </p:nvPicPr>
        <p:blipFill>
          <a:blip r:embed="rId3">
            <a:alphaModFix/>
          </a:blip>
          <a:stretch>
            <a:fillRect/>
          </a:stretch>
        </p:blipFill>
        <p:spPr>
          <a:xfrm>
            <a:off x="4751600" y="1156425"/>
            <a:ext cx="4198925" cy="2997501"/>
          </a:xfrm>
          <a:prstGeom prst="rect">
            <a:avLst/>
          </a:prstGeom>
          <a:noFill/>
          <a:ln>
            <a:noFill/>
          </a:ln>
        </p:spPr>
      </p:pic>
      <p:pic>
        <p:nvPicPr>
          <p:cNvPr id="138" name="Google Shape;138;p21"/>
          <p:cNvPicPr preferRelativeResize="0"/>
          <p:nvPr/>
        </p:nvPicPr>
        <p:blipFill>
          <a:blip r:embed="rId4">
            <a:alphaModFix/>
          </a:blip>
          <a:stretch>
            <a:fillRect/>
          </a:stretch>
        </p:blipFill>
        <p:spPr>
          <a:xfrm>
            <a:off x="149150" y="1156425"/>
            <a:ext cx="4602450" cy="2997500"/>
          </a:xfrm>
          <a:prstGeom prst="rect">
            <a:avLst/>
          </a:prstGeom>
          <a:noFill/>
          <a:ln>
            <a:noFill/>
          </a:ln>
        </p:spPr>
      </p:pic>
      <p:sp>
        <p:nvSpPr>
          <p:cNvPr id="139" name="Google Shape;139;p21"/>
          <p:cNvSpPr/>
          <p:nvPr/>
        </p:nvSpPr>
        <p:spPr>
          <a:xfrm>
            <a:off x="2147400" y="1941675"/>
            <a:ext cx="578700" cy="1455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